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77" r:id="rId5"/>
    <p:sldId id="379" r:id="rId6"/>
    <p:sldId id="380" r:id="rId7"/>
    <p:sldId id="381" r:id="rId8"/>
    <p:sldId id="399" r:id="rId9"/>
    <p:sldId id="383" r:id="rId10"/>
    <p:sldId id="400" r:id="rId11"/>
    <p:sldId id="401" r:id="rId12"/>
    <p:sldId id="402" r:id="rId13"/>
    <p:sldId id="403" r:id="rId14"/>
    <p:sldId id="404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8" r:id="rId27"/>
    <p:sldId id="419" r:id="rId28"/>
    <p:sldId id="420" r:id="rId29"/>
    <p:sldId id="421" r:id="rId30"/>
    <p:sldId id="422" r:id="rId31"/>
    <p:sldId id="423" r:id="rId32"/>
    <p:sldId id="426" r:id="rId33"/>
    <p:sldId id="424" r:id="rId34"/>
    <p:sldId id="425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70" d="100"/>
          <a:sy n="70" d="100"/>
        </p:scale>
        <p:origin x="-720" y="-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64126" y="2490927"/>
            <a:ext cx="3063747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F3863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9685">
              <a:lnSpc>
                <a:spcPts val="1639"/>
              </a:lnSpc>
            </a:pPr>
            <a:fld id="{81D60167-4931-47E6-BA6A-407CBD079E47}" type="slidenum">
              <a:rPr spc="-5" dirty="0">
                <a:latin typeface="Arial"/>
                <a:cs typeface="Arial"/>
              </a:rPr>
              <a:pPr marL="19685">
                <a:lnSpc>
                  <a:spcPts val="1639"/>
                </a:lnSpc>
              </a:pPr>
              <a:t>‹#›</a:t>
            </a:fld>
            <a:endParaRPr spc="-5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471C4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4536A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9685">
              <a:lnSpc>
                <a:spcPts val="1639"/>
              </a:lnSpc>
            </a:pPr>
            <a:fld id="{81D60167-4931-47E6-BA6A-407CBD079E47}" type="slidenum">
              <a:rPr spc="-5" dirty="0">
                <a:latin typeface="Arial"/>
                <a:cs typeface="Arial"/>
              </a:rPr>
              <a:pPr marL="19685">
                <a:lnSpc>
                  <a:spcPts val="1639"/>
                </a:lnSpc>
              </a:pPr>
              <a:t>‹#›</a:t>
            </a:fld>
            <a:endParaRPr spc="-5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471C4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9685">
              <a:lnSpc>
                <a:spcPts val="1639"/>
              </a:lnSpc>
            </a:pPr>
            <a:fld id="{81D60167-4931-47E6-BA6A-407CBD079E47}" type="slidenum">
              <a:rPr spc="-5" dirty="0">
                <a:latin typeface="Arial"/>
                <a:cs typeface="Arial"/>
              </a:rPr>
              <a:pPr marL="19685">
                <a:lnSpc>
                  <a:spcPts val="1639"/>
                </a:lnSpc>
              </a:pPr>
              <a:t>‹#›</a:t>
            </a:fld>
            <a:endParaRPr spc="-5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471C4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9685">
              <a:lnSpc>
                <a:spcPts val="1639"/>
              </a:lnSpc>
            </a:pPr>
            <a:fld id="{81D60167-4931-47E6-BA6A-407CBD079E47}" type="slidenum">
              <a:rPr spc="-5" dirty="0">
                <a:latin typeface="Arial"/>
                <a:cs typeface="Arial"/>
              </a:rPr>
              <a:pPr marL="19685">
                <a:lnSpc>
                  <a:spcPts val="1639"/>
                </a:lnSpc>
              </a:pPr>
              <a:t>‹#›</a:t>
            </a:fld>
            <a:endParaRPr spc="-5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9685">
              <a:lnSpc>
                <a:spcPts val="1639"/>
              </a:lnSpc>
            </a:pPr>
            <a:fld id="{81D60167-4931-47E6-BA6A-407CBD079E47}" type="slidenum">
              <a:rPr spc="-5" dirty="0">
                <a:latin typeface="Arial"/>
                <a:cs typeface="Arial"/>
              </a:rPr>
              <a:pPr marL="19685">
                <a:lnSpc>
                  <a:spcPts val="1639"/>
                </a:lnSpc>
              </a:pPr>
              <a:t>‹#›</a:t>
            </a:fld>
            <a:endParaRPr spc="-5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173204"/>
            <a:ext cx="12192000" cy="16847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1747" y="31191"/>
            <a:ext cx="4697095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471C4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41575" y="3108451"/>
            <a:ext cx="6660515" cy="2103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4536A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4/28/2023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54560" y="6530213"/>
            <a:ext cx="253365" cy="202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19685">
              <a:lnSpc>
                <a:spcPts val="1639"/>
              </a:lnSpc>
            </a:pPr>
            <a:fld id="{81D60167-4931-47E6-BA6A-407CBD079E47}" type="slidenum">
              <a:rPr spc="-5" dirty="0">
                <a:latin typeface="Arial"/>
                <a:cs typeface="Arial"/>
              </a:rPr>
              <a:pPr marL="19685">
                <a:lnSpc>
                  <a:spcPts val="1639"/>
                </a:lnSpc>
              </a:pPr>
              <a:t>‹#›</a:t>
            </a:fld>
            <a:endParaRPr spc="-5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828800" y="1600201"/>
            <a:ext cx="7924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</a:pPr>
            <a:r>
              <a:rPr u="sng" spc="-10" dirty="0"/>
              <a:t>Module</a:t>
            </a:r>
            <a:r>
              <a:rPr lang="en-GB" u="sng" spc="-75" dirty="0" smtClean="0"/>
              <a:t>-</a:t>
            </a:r>
            <a:r>
              <a:rPr lang="en-GB" u="sng" spc="-5" dirty="0"/>
              <a:t>3</a:t>
            </a:r>
            <a:endParaRPr u="sng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66575" y="6426504"/>
            <a:ext cx="14668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5" dirty="0">
                <a:solidFill>
                  <a:srgbClr val="FFFFFF"/>
                </a:solidFill>
                <a:latin typeface="Caladea"/>
                <a:cs typeface="Caladea"/>
              </a:rPr>
              <a:t>1</a:t>
            </a:r>
            <a:endParaRPr sz="1600">
              <a:latin typeface="Caladea"/>
              <a:cs typeface="Calad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6400" y="2819400"/>
            <a:ext cx="86868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6000" b="1" spc="-5" dirty="0" smtClean="0">
                <a:solidFill>
                  <a:srgbClr val="EC7C30"/>
                </a:solidFill>
                <a:latin typeface="Carlito"/>
                <a:cs typeface="Carlito"/>
              </a:rPr>
              <a:t>Deadlocks</a:t>
            </a:r>
            <a:endParaRPr sz="60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747" y="31191"/>
            <a:ext cx="867905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Resource Allocation Graph</a:t>
            </a:r>
            <a:endParaRPr sz="2800" spc="-5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62000"/>
            <a:ext cx="12192000" cy="4924425"/>
          </a:xfrm>
        </p:spPr>
        <p:txBody>
          <a:bodyPr/>
          <a:lstStyle/>
          <a:p>
            <a:r>
              <a:rPr lang="en-US" dirty="0"/>
              <a:t>The sets </a:t>
            </a:r>
            <a:r>
              <a:rPr lang="en-US" i="1" dirty="0"/>
              <a:t>P, </a:t>
            </a:r>
            <a:r>
              <a:rPr lang="en-US" dirty="0"/>
              <a:t>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/>
              <a:t>E:</a:t>
            </a:r>
          </a:p>
          <a:p>
            <a:r>
              <a:rPr lang="en-US" i="1" dirty="0" smtClean="0"/>
              <a:t>P </a:t>
            </a:r>
            <a:r>
              <a:rPr lang="en-US" dirty="0" smtClean="0"/>
              <a:t>= </a:t>
            </a:r>
            <a:r>
              <a:rPr lang="en-US" dirty="0"/>
              <a:t>{P1, P2, P3</a:t>
            </a:r>
            <a:r>
              <a:rPr lang="en-US" dirty="0" smtClean="0"/>
              <a:t>}     R= </a:t>
            </a:r>
            <a:r>
              <a:rPr lang="en-US" dirty="0"/>
              <a:t>{R1, R2, R3, </a:t>
            </a:r>
            <a:r>
              <a:rPr lang="en-US" dirty="0" smtClean="0"/>
              <a:t>R4}</a:t>
            </a:r>
            <a:r>
              <a:rPr lang="en-US" dirty="0"/>
              <a:t> </a:t>
            </a:r>
            <a:r>
              <a:rPr lang="en-US" dirty="0" smtClean="0"/>
              <a:t>     </a:t>
            </a:r>
          </a:p>
          <a:p>
            <a:r>
              <a:rPr lang="pt-BR" dirty="0" smtClean="0"/>
              <a:t> </a:t>
            </a:r>
            <a:r>
              <a:rPr lang="pt-BR" i="1" dirty="0"/>
              <a:t>E </a:t>
            </a:r>
            <a:r>
              <a:rPr lang="pt-BR" dirty="0" smtClean="0"/>
              <a:t>= </a:t>
            </a:r>
            <a:r>
              <a:rPr lang="pt-BR" dirty="0"/>
              <a:t>{</a:t>
            </a:r>
            <a:r>
              <a:rPr lang="pt-BR" dirty="0" smtClean="0"/>
              <a:t>Pl</a:t>
            </a:r>
            <a:r>
              <a:rPr lang="pt-BR" dirty="0" smtClean="0">
                <a:sym typeface="Wingdings" panose="05000000000000000000" pitchFamily="2" charset="2"/>
              </a:rPr>
              <a:t></a:t>
            </a:r>
            <a:r>
              <a:rPr lang="pt-BR" dirty="0" smtClean="0"/>
              <a:t> Rl,  P2</a:t>
            </a:r>
            <a:r>
              <a:rPr lang="pt-BR" dirty="0" smtClean="0">
                <a:sym typeface="Wingdings" panose="05000000000000000000" pitchFamily="2" charset="2"/>
              </a:rPr>
              <a:t></a:t>
            </a:r>
            <a:r>
              <a:rPr lang="pt-BR" i="1" dirty="0" smtClean="0"/>
              <a:t>R3. </a:t>
            </a:r>
            <a:r>
              <a:rPr lang="pt-BR" dirty="0" smtClean="0"/>
              <a:t>Rl</a:t>
            </a:r>
            <a:r>
              <a:rPr lang="pt-BR" dirty="0" smtClean="0">
                <a:sym typeface="Wingdings" panose="05000000000000000000" pitchFamily="2" charset="2"/>
              </a:rPr>
              <a:t></a:t>
            </a:r>
            <a:r>
              <a:rPr lang="pt-BR" i="1" dirty="0" smtClean="0">
                <a:sym typeface="Wingdings" panose="05000000000000000000" pitchFamily="2" charset="2"/>
              </a:rPr>
              <a:t>P</a:t>
            </a:r>
            <a:r>
              <a:rPr lang="pt-BR" i="1" dirty="0" smtClean="0"/>
              <a:t>2,  </a:t>
            </a:r>
            <a:r>
              <a:rPr lang="pt-BR" dirty="0" smtClean="0"/>
              <a:t>R2</a:t>
            </a:r>
            <a:r>
              <a:rPr lang="pt-BR" dirty="0" smtClean="0">
                <a:sym typeface="Wingdings" panose="05000000000000000000" pitchFamily="2" charset="2"/>
              </a:rPr>
              <a:t>P</a:t>
            </a:r>
            <a:r>
              <a:rPr lang="pt-BR" i="1" dirty="0" smtClean="0"/>
              <a:t>2,  </a:t>
            </a:r>
            <a:r>
              <a:rPr lang="pt-BR" dirty="0" smtClean="0"/>
              <a:t>R2</a:t>
            </a:r>
            <a:r>
              <a:rPr lang="pt-BR" dirty="0" smtClean="0">
                <a:sym typeface="Wingdings" panose="05000000000000000000" pitchFamily="2" charset="2"/>
              </a:rPr>
              <a:t></a:t>
            </a:r>
            <a:r>
              <a:rPr lang="pt-BR" dirty="0" smtClean="0"/>
              <a:t>Pl</a:t>
            </a:r>
            <a:r>
              <a:rPr lang="pt-BR" dirty="0"/>
              <a:t>, </a:t>
            </a:r>
            <a:r>
              <a:rPr lang="pt-BR" dirty="0" smtClean="0"/>
              <a:t>R3</a:t>
            </a:r>
            <a:r>
              <a:rPr lang="pt-BR" dirty="0" smtClean="0">
                <a:sym typeface="Wingdings" panose="05000000000000000000" pitchFamily="2" charset="2"/>
              </a:rPr>
              <a:t>P</a:t>
            </a:r>
            <a:r>
              <a:rPr lang="pt-BR" dirty="0" smtClean="0"/>
              <a:t>3</a:t>
            </a:r>
            <a:r>
              <a:rPr lang="pt-BR" dirty="0"/>
              <a:t>}</a:t>
            </a:r>
          </a:p>
          <a:p>
            <a:r>
              <a:rPr lang="en-US" dirty="0"/>
              <a:t>Resource instances:</a:t>
            </a:r>
          </a:p>
          <a:p>
            <a:r>
              <a:rPr lang="en-US" dirty="0" smtClean="0"/>
              <a:t> </a:t>
            </a:r>
            <a:r>
              <a:rPr lang="en-US" dirty="0"/>
              <a:t>One instance of resource type R1</a:t>
            </a:r>
          </a:p>
          <a:p>
            <a:r>
              <a:rPr lang="en-US" dirty="0" smtClean="0"/>
              <a:t> </a:t>
            </a:r>
            <a:r>
              <a:rPr lang="en-US" dirty="0"/>
              <a:t>Two instances of resource type </a:t>
            </a:r>
            <a:r>
              <a:rPr lang="en-US" dirty="0" smtClean="0"/>
              <a:t>R2</a:t>
            </a:r>
          </a:p>
          <a:p>
            <a:r>
              <a:rPr lang="en-US" dirty="0" smtClean="0"/>
              <a:t> One </a:t>
            </a:r>
            <a:r>
              <a:rPr lang="en-US" dirty="0"/>
              <a:t>instance of resource type R3</a:t>
            </a:r>
          </a:p>
          <a:p>
            <a:r>
              <a:rPr lang="en-US" dirty="0" smtClean="0"/>
              <a:t> </a:t>
            </a:r>
            <a:r>
              <a:rPr lang="en-US" dirty="0"/>
              <a:t>Three instances of resource type </a:t>
            </a:r>
            <a:r>
              <a:rPr lang="en-US" dirty="0" smtClean="0"/>
              <a:t>R4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By observing resource allocation graph, we can say processes are in </a:t>
            </a:r>
          </a:p>
          <a:p>
            <a:r>
              <a:rPr lang="en-US" dirty="0" smtClean="0"/>
              <a:t>Deadlock situation or not.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the graph contains </a:t>
            </a:r>
            <a:r>
              <a:rPr lang="en-US" b="1" dirty="0" smtClean="0"/>
              <a:t>no cycles </a:t>
            </a:r>
            <a:r>
              <a:rPr lang="en-US" dirty="0" smtClean="0"/>
              <a:t>then we can say there is </a:t>
            </a:r>
            <a:r>
              <a:rPr lang="en-US" b="1" dirty="0" smtClean="0"/>
              <a:t>no deadlock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the graph contains any cycle, then deadlock may exist (but it is not sure)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there is </a:t>
            </a:r>
            <a:r>
              <a:rPr lang="en-US" b="1" dirty="0" smtClean="0"/>
              <a:t>only one instance of all the resources </a:t>
            </a:r>
            <a:r>
              <a:rPr lang="en-US" dirty="0" smtClean="0"/>
              <a:t>&amp; the graph is </a:t>
            </a:r>
            <a:r>
              <a:rPr lang="en-US" b="1" dirty="0" smtClean="0"/>
              <a:t>having cycle</a:t>
            </a:r>
            <a:r>
              <a:rPr lang="en-US" dirty="0" smtClean="0"/>
              <a:t>, then we can say surely that, </a:t>
            </a:r>
            <a:r>
              <a:rPr lang="en-US" b="1" dirty="0" smtClean="0"/>
              <a:t>there is a deadlock</a:t>
            </a:r>
          </a:p>
          <a:p>
            <a:endParaRPr lang="en-US" sz="2000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10</a:t>
            </a:fld>
            <a:endParaRPr sz="140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31191"/>
            <a:ext cx="3574669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747" y="31191"/>
            <a:ext cx="867905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Resource Allocation Graph</a:t>
            </a:r>
            <a:endParaRPr sz="2800" spc="-5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62000"/>
            <a:ext cx="12192000" cy="36933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Consider again example 1, with P3 requesting an instance of P2.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i="1" dirty="0" smtClean="0"/>
              <a:t>Now, its resource allocation graph is as shown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 this graph, there are 2 cycles</a:t>
            </a:r>
          </a:p>
          <a:p>
            <a:r>
              <a:rPr lang="en-US" dirty="0"/>
              <a:t> </a:t>
            </a:r>
            <a:r>
              <a:rPr lang="en-US" dirty="0" smtClean="0"/>
              <a:t> 1) P1</a:t>
            </a:r>
            <a:r>
              <a:rPr lang="en-US" dirty="0" smtClean="0">
                <a:sym typeface="Wingdings" panose="05000000000000000000" pitchFamily="2" charset="2"/>
              </a:rPr>
              <a:t>R1P2R3P3R2P1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2) P2R3--P3R2P2</a:t>
            </a:r>
            <a:r>
              <a:rPr lang="en-US" dirty="0" smtClean="0"/>
              <a:t>  </a:t>
            </a:r>
          </a:p>
          <a:p>
            <a:r>
              <a:rPr lang="pt-BR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 smtClean="0"/>
              <a:t>1st cycle indicates P1, P2 and P3 are deadlocked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 smtClean="0"/>
              <a:t>2nd cycle indicates P2 and P3 are deadlocked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dirty="0" smtClean="0"/>
              <a:t>Here deadlock occurs because no instances of any resource is free (all are </a:t>
            </a:r>
          </a:p>
          <a:p>
            <a:r>
              <a:rPr lang="pt-BR" dirty="0" smtClean="0"/>
              <a:t>allocated)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000" dirty="0" smtClean="0"/>
              <a:t>Each process is holding one or more resource &amp; requsting for another </a:t>
            </a:r>
          </a:p>
          <a:p>
            <a:r>
              <a:rPr lang="pt-BR" dirty="0"/>
              <a:t> </a:t>
            </a:r>
            <a:r>
              <a:rPr lang="pt-BR" dirty="0" smtClean="0"/>
              <a:t>    </a:t>
            </a:r>
            <a:r>
              <a:rPr lang="pt-BR" sz="2000" dirty="0" smtClean="0"/>
              <a:t>resource which is hold by another process</a:t>
            </a:r>
            <a:endParaRPr lang="en-US" sz="2000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11</a:t>
            </a:fld>
            <a:endParaRPr sz="140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08" y="0"/>
            <a:ext cx="3115692" cy="41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747" y="31191"/>
            <a:ext cx="867905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Resource Allocation Graph</a:t>
            </a:r>
            <a:endParaRPr sz="2800" spc="-5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62000"/>
            <a:ext cx="12192000" cy="33855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Now consider the resource allocation graph as shown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Here, even though graph is having cycle, there is no deadlock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SUMMARY</a:t>
            </a:r>
          </a:p>
          <a:p>
            <a:r>
              <a:rPr lang="en-US" dirty="0"/>
              <a:t> </a:t>
            </a:r>
            <a:r>
              <a:rPr lang="en-US" dirty="0" smtClean="0"/>
              <a:t>  1)  if </a:t>
            </a:r>
            <a:r>
              <a:rPr lang="en-US" dirty="0"/>
              <a:t>resource allocation graph </a:t>
            </a:r>
            <a:r>
              <a:rPr lang="en-US" dirty="0" smtClean="0"/>
              <a:t>does not having any cycle, then it indicates </a:t>
            </a:r>
          </a:p>
          <a:p>
            <a:r>
              <a:rPr lang="en-US" dirty="0"/>
              <a:t> </a:t>
            </a:r>
            <a:r>
              <a:rPr lang="en-US" dirty="0" smtClean="0"/>
              <a:t>       there is no deadlock situation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2</a:t>
            </a:r>
            <a:r>
              <a:rPr lang="en-US" dirty="0"/>
              <a:t>)  if resource allocation graph </a:t>
            </a:r>
            <a:r>
              <a:rPr lang="en-US" dirty="0" smtClean="0"/>
              <a:t>is having cycle, deadlock may appear.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There are 2 cases</a:t>
            </a:r>
          </a:p>
          <a:p>
            <a:r>
              <a:rPr lang="en-US" dirty="0"/>
              <a:t> </a:t>
            </a:r>
            <a:r>
              <a:rPr lang="en-US" dirty="0" smtClean="0"/>
              <a:t>         a) if there is a cycle &amp; all the resource instances are still free then there is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     no deadlock</a:t>
            </a:r>
          </a:p>
          <a:p>
            <a:r>
              <a:rPr lang="en-US" dirty="0"/>
              <a:t> </a:t>
            </a:r>
            <a:r>
              <a:rPr lang="en-US" dirty="0" smtClean="0"/>
              <a:t>         b) if there is a cycle &amp; all the instances of all the resources are already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allocated (not free) then there is a deadlock situation.</a:t>
            </a:r>
            <a:endParaRPr lang="en-US" sz="2000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12</a:t>
            </a:fld>
            <a:endParaRPr sz="140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443" y="142707"/>
            <a:ext cx="31146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8145653" cy="578409"/>
          </a:xfrm>
        </p:spPr>
        <p:txBody>
          <a:bodyPr/>
          <a:lstStyle/>
          <a:p>
            <a:r>
              <a:rPr lang="en-US" dirty="0" smtClean="0"/>
              <a:t>Methods for handling deadlocks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" y="633412"/>
            <a:ext cx="12172950" cy="33855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deadlocks are not recovered, then system performance decreases, because more &amp; more upcoming processes are keeps on requesting for the resources but all are allocated, no one is free.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So eventually, system will stop functioning &amp; will need to be restarted manually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So, deadlocks have to be prevented or avoided, if occurred it has to be recovered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To handle the deadlocks, some measures or methods has to be followed:</a:t>
            </a:r>
          </a:p>
          <a:p>
            <a:pPr marL="742950" indent="-742950"/>
            <a:r>
              <a:rPr lang="en-US" dirty="0"/>
              <a:t> </a:t>
            </a:r>
            <a:r>
              <a:rPr lang="en-US" dirty="0" smtClean="0"/>
              <a:t>     1) some protocols has to be used to prevent or avoid deadlocks, ensuring that system will never enter    the deadlock state</a:t>
            </a:r>
          </a:p>
          <a:p>
            <a:pPr marL="742950" indent="-742950"/>
            <a:r>
              <a:rPr lang="en-US" dirty="0"/>
              <a:t> </a:t>
            </a:r>
            <a:r>
              <a:rPr lang="en-US" dirty="0" smtClean="0"/>
              <a:t>     2) if deadlock occurs, it should be detected &amp; recovered in an efficient way</a:t>
            </a:r>
          </a:p>
          <a:p>
            <a:pPr marL="742950" indent="-742950"/>
            <a:r>
              <a:rPr lang="en-US" dirty="0"/>
              <a:t> </a:t>
            </a:r>
            <a:r>
              <a:rPr lang="en-US" dirty="0" smtClean="0"/>
              <a:t>     3) </a:t>
            </a:r>
            <a:r>
              <a:rPr lang="en-US" dirty="0"/>
              <a:t>if deadlock </a:t>
            </a:r>
            <a:r>
              <a:rPr lang="en-US" dirty="0" smtClean="0"/>
              <a:t>occurs, ignore the problem altogether &amp; pretend that deadlock never occur in the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The 3</a:t>
            </a:r>
            <a:r>
              <a:rPr lang="en-US" baseline="30000" dirty="0" smtClean="0"/>
              <a:t>rd</a:t>
            </a:r>
            <a:r>
              <a:rPr lang="en-US" dirty="0" smtClean="0"/>
              <a:t> solution is the one used by most of the Oss including windows and </a:t>
            </a:r>
            <a:r>
              <a:rPr lang="en-US" dirty="0" err="1" smtClean="0"/>
              <a:t>unix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23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 prevention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430887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We know that, deadlock occurs only when all of the </a:t>
            </a:r>
            <a:r>
              <a:rPr lang="en-US" dirty="0" smtClean="0"/>
              <a:t>4 following </a:t>
            </a:r>
            <a:r>
              <a:rPr lang="en-US" dirty="0"/>
              <a:t>conditions are occurred: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1) </a:t>
            </a:r>
            <a:r>
              <a:rPr lang="en-US" dirty="0"/>
              <a:t>mutual </a:t>
            </a:r>
            <a:r>
              <a:rPr lang="en-US" dirty="0" smtClean="0"/>
              <a:t>exclusion</a:t>
            </a:r>
          </a:p>
          <a:p>
            <a:r>
              <a:rPr lang="en-US" dirty="0"/>
              <a:t> </a:t>
            </a:r>
            <a:r>
              <a:rPr lang="en-US" dirty="0" smtClean="0"/>
              <a:t>      2) </a:t>
            </a:r>
            <a:r>
              <a:rPr lang="en-US" dirty="0"/>
              <a:t>Hold &amp; </a:t>
            </a:r>
            <a:r>
              <a:rPr lang="en-US" dirty="0" smtClean="0"/>
              <a:t>wait</a:t>
            </a:r>
          </a:p>
          <a:p>
            <a:r>
              <a:rPr lang="en-US" dirty="0"/>
              <a:t> </a:t>
            </a:r>
            <a:r>
              <a:rPr lang="en-US" dirty="0" smtClean="0"/>
              <a:t>      3) No </a:t>
            </a:r>
            <a:r>
              <a:rPr lang="en-US" dirty="0"/>
              <a:t>preemption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4) </a:t>
            </a:r>
            <a:r>
              <a:rPr lang="en-US" dirty="0"/>
              <a:t>Circular wait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Deadlocks can be </a:t>
            </a:r>
            <a:r>
              <a:rPr lang="en-US" dirty="0" smtClean="0"/>
              <a:t>prevented </a:t>
            </a:r>
            <a:r>
              <a:rPr lang="en-US" dirty="0"/>
              <a:t>by avoiding any one </a:t>
            </a:r>
            <a:r>
              <a:rPr lang="en-US" dirty="0" smtClean="0"/>
              <a:t>of the </a:t>
            </a:r>
            <a:r>
              <a:rPr lang="en-US" dirty="0"/>
              <a:t>above mentioned 4 events. </a:t>
            </a:r>
            <a:endParaRPr lang="en-US" dirty="0" smtClean="0"/>
          </a:p>
          <a:p>
            <a:r>
              <a:rPr lang="en-US" b="1" u="sng" dirty="0" smtClean="0"/>
              <a:t>Mutual exclusion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all the resources are sharable, then there is no chance </a:t>
            </a:r>
            <a:r>
              <a:rPr lang="en-US" dirty="0" smtClean="0"/>
              <a:t>of deadlock.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For example, Read </a:t>
            </a:r>
            <a:r>
              <a:rPr lang="en-US" dirty="0"/>
              <a:t>only </a:t>
            </a:r>
            <a:r>
              <a:rPr lang="en-US" dirty="0" smtClean="0"/>
              <a:t>files </a:t>
            </a:r>
            <a:r>
              <a:rPr lang="en-US" dirty="0"/>
              <a:t>are sharable resources. </a:t>
            </a:r>
            <a:r>
              <a:rPr lang="en-US" dirty="0" smtClean="0"/>
              <a:t>if </a:t>
            </a:r>
            <a:r>
              <a:rPr lang="en-US" dirty="0"/>
              <a:t>several processes attempt to open a read-only file at the </a:t>
            </a:r>
            <a:r>
              <a:rPr lang="en-US" dirty="0" smtClean="0"/>
              <a:t>same </a:t>
            </a:r>
            <a:r>
              <a:rPr lang="en-US" dirty="0"/>
              <a:t>time, </a:t>
            </a:r>
            <a:r>
              <a:rPr lang="en-US" dirty="0" smtClean="0"/>
              <a:t>they </a:t>
            </a:r>
            <a:r>
              <a:rPr lang="en-US" dirty="0"/>
              <a:t>can be granted </a:t>
            </a:r>
            <a:r>
              <a:rPr lang="en-US" dirty="0" smtClean="0"/>
              <a:t>simultaneously. </a:t>
            </a:r>
            <a:r>
              <a:rPr lang="en-US" dirty="0"/>
              <a:t>In this </a:t>
            </a:r>
            <a:r>
              <a:rPr lang="en-US" dirty="0" smtClean="0"/>
              <a:t>case</a:t>
            </a:r>
            <a:r>
              <a:rPr lang="en-US" dirty="0"/>
              <a:t>, no process need to wait for sharable resources &amp; hence no deadlock</a:t>
            </a:r>
            <a:r>
              <a:rPr lang="en-US" dirty="0" smtClean="0"/>
              <a:t>. But </a:t>
            </a:r>
            <a:r>
              <a:rPr lang="en-US" dirty="0"/>
              <a:t>there are some </a:t>
            </a:r>
            <a:r>
              <a:rPr lang="en-US" dirty="0" smtClean="0"/>
              <a:t>resources which </a:t>
            </a:r>
            <a:r>
              <a:rPr lang="en-US" dirty="0"/>
              <a:t>cannot be shared by several processes at the same time. For </a:t>
            </a:r>
            <a:r>
              <a:rPr lang="en-US" dirty="0" smtClean="0"/>
              <a:t>example, </a:t>
            </a:r>
            <a:r>
              <a:rPr lang="en-US" dirty="0"/>
              <a:t>printer, </a:t>
            </a:r>
            <a:r>
              <a:rPr lang="en-US" dirty="0" smtClean="0"/>
              <a:t>scanner</a:t>
            </a:r>
            <a:r>
              <a:rPr lang="en-US" dirty="0"/>
              <a:t>, </a:t>
            </a:r>
            <a:r>
              <a:rPr lang="en-US" dirty="0" smtClean="0"/>
              <a:t>etc.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general, it is not possible to prevent deadlocks by denying the mutual-exclusion condition, because some resources are intrinsically </a:t>
            </a:r>
            <a:r>
              <a:rPr lang="en-US" dirty="0" smtClean="0"/>
              <a:t>non-sharable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69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 prevention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3385542"/>
          </a:xfrm>
        </p:spPr>
        <p:txBody>
          <a:bodyPr/>
          <a:lstStyle/>
          <a:p>
            <a:r>
              <a:rPr lang="en-US" b="1" u="sng" dirty="0" smtClean="0"/>
              <a:t>Hold and 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There are some possibilities to avoid deadlock by </a:t>
            </a:r>
            <a:r>
              <a:rPr lang="en-US" dirty="0" smtClean="0"/>
              <a:t>avoiding this </a:t>
            </a:r>
            <a:r>
              <a:rPr lang="en-US" dirty="0"/>
              <a:t>hold &amp; wait Condition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 </a:t>
            </a:r>
            <a:r>
              <a:rPr lang="en-US" dirty="0"/>
              <a:t>process is allowed to request for any </a:t>
            </a:r>
            <a:r>
              <a:rPr lang="en-US" dirty="0" smtClean="0"/>
              <a:t>resources </a:t>
            </a:r>
            <a:r>
              <a:rPr lang="en-US" dirty="0"/>
              <a:t>only when it </a:t>
            </a:r>
            <a:r>
              <a:rPr lang="en-US" dirty="0" smtClean="0"/>
              <a:t>doesn't </a:t>
            </a:r>
            <a:r>
              <a:rPr lang="en-US" dirty="0"/>
              <a:t>have (not holding</a:t>
            </a:r>
            <a:r>
              <a:rPr lang="en-US" dirty="0" smtClean="0"/>
              <a:t>)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Another w</a:t>
            </a:r>
            <a:r>
              <a:rPr lang="en-US" dirty="0" smtClean="0"/>
              <a:t>ay </a:t>
            </a:r>
            <a:r>
              <a:rPr lang="en-US" dirty="0"/>
              <a:t>is, process is allowed </a:t>
            </a:r>
            <a:r>
              <a:rPr lang="en-US" dirty="0" smtClean="0"/>
              <a:t>to </a:t>
            </a:r>
            <a:r>
              <a:rPr lang="en-US" dirty="0"/>
              <a:t>execute only when it is having all of its </a:t>
            </a:r>
            <a:r>
              <a:rPr lang="en-US" dirty="0" smtClean="0"/>
              <a:t>resources required to complete their </a:t>
            </a:r>
            <a:r>
              <a:rPr lang="en-US" dirty="0"/>
              <a:t>task.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Once </a:t>
            </a:r>
            <a:r>
              <a:rPr lang="en-US" dirty="0"/>
              <a:t>process is having all of its </a:t>
            </a:r>
            <a:r>
              <a:rPr lang="en-US" dirty="0" smtClean="0"/>
              <a:t>resources, then </a:t>
            </a:r>
            <a:r>
              <a:rPr lang="en-US" dirty="0"/>
              <a:t>it can </a:t>
            </a:r>
            <a:r>
              <a:rPr lang="en-US" dirty="0" smtClean="0"/>
              <a:t>be allowed </a:t>
            </a:r>
            <a:r>
              <a:rPr lang="en-US" dirty="0"/>
              <a:t>to execute. In this </a:t>
            </a:r>
            <a:r>
              <a:rPr lang="en-US" dirty="0" smtClean="0"/>
              <a:t>case</a:t>
            </a:r>
            <a:r>
              <a:rPr lang="en-US" dirty="0"/>
              <a:t>, there is </a:t>
            </a:r>
            <a:r>
              <a:rPr lang="en-US" dirty="0" smtClean="0"/>
              <a:t>no requesting for any other </a:t>
            </a:r>
            <a:r>
              <a:rPr lang="en-US" dirty="0"/>
              <a:t>recourse &amp;</a:t>
            </a:r>
            <a:r>
              <a:rPr lang="en-US" dirty="0" smtClean="0"/>
              <a:t> no </a:t>
            </a:r>
            <a:r>
              <a:rPr lang="en-US" dirty="0"/>
              <a:t>waiting </a:t>
            </a:r>
            <a:r>
              <a:rPr lang="en-US" dirty="0" smtClean="0"/>
              <a:t>&amp; hence </a:t>
            </a:r>
            <a:r>
              <a:rPr lang="en-US" dirty="0"/>
              <a:t>no deadlock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So</a:t>
            </a:r>
            <a:r>
              <a:rPr lang="en-US" dirty="0"/>
              <a:t>, it is the </a:t>
            </a:r>
            <a:r>
              <a:rPr lang="en-US" dirty="0" smtClean="0"/>
              <a:t>responsibility </a:t>
            </a:r>
            <a:r>
              <a:rPr lang="en-US" dirty="0"/>
              <a:t>of the </a:t>
            </a:r>
            <a:r>
              <a:rPr lang="en-US" dirty="0" smtClean="0"/>
              <a:t>OS </a:t>
            </a:r>
            <a:r>
              <a:rPr lang="en-US" dirty="0"/>
              <a:t>to allocate all the </a:t>
            </a:r>
            <a:r>
              <a:rPr lang="en-US" dirty="0" smtClean="0"/>
              <a:t>resources </a:t>
            </a:r>
            <a:r>
              <a:rPr lang="en-US" dirty="0"/>
              <a:t>to a process but practically </a:t>
            </a:r>
            <a:r>
              <a:rPr lang="en-US" dirty="0" smtClean="0"/>
              <a:t>it is having some disadvantages </a:t>
            </a:r>
            <a:r>
              <a:rPr lang="en-US" dirty="0"/>
              <a:t>like starvation &amp; </a:t>
            </a:r>
            <a:r>
              <a:rPr lang="en-US" dirty="0" smtClean="0"/>
              <a:t>less </a:t>
            </a:r>
            <a:r>
              <a:rPr lang="en-US" dirty="0"/>
              <a:t>utilization of resources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all the </a:t>
            </a:r>
            <a:r>
              <a:rPr lang="en-US" dirty="0" smtClean="0"/>
              <a:t>resources </a:t>
            </a:r>
            <a:r>
              <a:rPr lang="en-US" dirty="0"/>
              <a:t>are allocated to </a:t>
            </a:r>
            <a:r>
              <a:rPr lang="en-US" dirty="0" smtClean="0"/>
              <a:t>a </a:t>
            </a:r>
            <a:r>
              <a:rPr lang="en-US" dirty="0"/>
              <a:t>process &amp; it is taking long </a:t>
            </a:r>
            <a:r>
              <a:rPr lang="en-US" dirty="0" smtClean="0"/>
              <a:t>time </a:t>
            </a:r>
            <a:r>
              <a:rPr lang="en-US" dirty="0"/>
              <a:t>to </a:t>
            </a:r>
            <a:r>
              <a:rPr lang="en-US" dirty="0" smtClean="0"/>
              <a:t>complete </a:t>
            </a:r>
            <a:r>
              <a:rPr lang="en-US" dirty="0"/>
              <a:t>its </a:t>
            </a:r>
            <a:r>
              <a:rPr lang="en-US" dirty="0" smtClean="0"/>
              <a:t>task</a:t>
            </a:r>
            <a:r>
              <a:rPr lang="en-US" dirty="0"/>
              <a:t>, other </a:t>
            </a:r>
            <a:r>
              <a:rPr lang="en-US" dirty="0" smtClean="0"/>
              <a:t>processes </a:t>
            </a:r>
            <a:r>
              <a:rPr lang="en-US" dirty="0"/>
              <a:t>has to wait for long period of </a:t>
            </a:r>
            <a:r>
              <a:rPr lang="en-US" dirty="0" smtClean="0"/>
              <a:t>time which </a:t>
            </a:r>
            <a:r>
              <a:rPr lang="en-US" dirty="0"/>
              <a:t>leads </a:t>
            </a:r>
            <a:r>
              <a:rPr lang="en-US" dirty="0" smtClean="0"/>
              <a:t>to </a:t>
            </a:r>
            <a:r>
              <a:rPr lang="en-US" dirty="0"/>
              <a:t>starvation.</a:t>
            </a:r>
          </a:p>
        </p:txBody>
      </p:sp>
    </p:spTree>
    <p:extLst>
      <p:ext uri="{BB962C8B-B14F-4D97-AF65-F5344CB8AC3E}">
        <p14:creationId xmlns:p14="http://schemas.microsoft.com/office/powerpoint/2010/main" val="2682618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 prevention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387263" cy="4924425"/>
          </a:xfrm>
        </p:spPr>
        <p:txBody>
          <a:bodyPr/>
          <a:lstStyle/>
          <a:p>
            <a:r>
              <a:rPr lang="en-US" b="1" u="sng" dirty="0" smtClean="0"/>
              <a:t>No Pre-emption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We </a:t>
            </a:r>
            <a:r>
              <a:rPr lang="en-US" dirty="0"/>
              <a:t>can avoid deadlock by </a:t>
            </a:r>
            <a:r>
              <a:rPr lang="en-US" dirty="0" smtClean="0"/>
              <a:t>avoiding </a:t>
            </a:r>
            <a:r>
              <a:rPr lang="en-US" dirty="0"/>
              <a:t>no-preemption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It </a:t>
            </a:r>
            <a:r>
              <a:rPr lang="en-US" dirty="0"/>
              <a:t>can be done in 2 ways. </a:t>
            </a:r>
          </a:p>
          <a:p>
            <a:pPr marL="628650" indent="-285750"/>
            <a:r>
              <a:rPr lang="en-US" dirty="0" smtClean="0"/>
              <a:t>1) when </a:t>
            </a:r>
            <a:r>
              <a:rPr lang="en-US" dirty="0"/>
              <a:t>a process request for any </a:t>
            </a:r>
            <a:r>
              <a:rPr lang="en-US" dirty="0" smtClean="0"/>
              <a:t>resource &amp; </a:t>
            </a:r>
            <a:r>
              <a:rPr lang="en-US" dirty="0"/>
              <a:t>it is </a:t>
            </a:r>
            <a:r>
              <a:rPr lang="en-US" dirty="0" smtClean="0"/>
              <a:t>already allocated</a:t>
            </a:r>
            <a:r>
              <a:rPr lang="en-US" dirty="0"/>
              <a:t>, then this process has to wait until </a:t>
            </a:r>
            <a:r>
              <a:rPr lang="en-US" dirty="0" smtClean="0"/>
              <a:t> that requested resource </a:t>
            </a:r>
            <a:r>
              <a:rPr lang="en-US" dirty="0"/>
              <a:t>becomes free</a:t>
            </a:r>
            <a:r>
              <a:rPr lang="en-US" dirty="0" smtClean="0"/>
              <a:t>. </a:t>
            </a:r>
            <a:endParaRPr lang="en-US" dirty="0"/>
          </a:p>
          <a:p>
            <a:pPr marL="628650"/>
            <a:r>
              <a:rPr lang="en-US" dirty="0" smtClean="0"/>
              <a:t>If </a:t>
            </a:r>
            <a:r>
              <a:rPr lang="en-US" dirty="0"/>
              <a:t>that process is having (holding) </a:t>
            </a:r>
            <a:r>
              <a:rPr lang="en-US" dirty="0" smtClean="0"/>
              <a:t>some </a:t>
            </a:r>
            <a:r>
              <a:rPr lang="en-US" dirty="0"/>
              <a:t>resources</a:t>
            </a:r>
            <a:r>
              <a:rPr lang="en-US" dirty="0" smtClean="0"/>
              <a:t>, </a:t>
            </a:r>
            <a:r>
              <a:rPr lang="en-US" dirty="0"/>
              <a:t>then those resources has to be </a:t>
            </a:r>
            <a:r>
              <a:rPr lang="en-US" dirty="0" smtClean="0"/>
              <a:t>preempted (released</a:t>
            </a:r>
            <a:r>
              <a:rPr lang="en-US" dirty="0"/>
              <a:t>) </a:t>
            </a:r>
            <a:endParaRPr lang="en-US" dirty="0" smtClean="0"/>
          </a:p>
          <a:p>
            <a:pPr marL="628650" indent="-628650"/>
            <a:r>
              <a:rPr lang="en-US" dirty="0"/>
              <a:t> </a:t>
            </a:r>
            <a:r>
              <a:rPr lang="en-US" dirty="0" smtClean="0"/>
              <a:t>        These </a:t>
            </a:r>
            <a:r>
              <a:rPr lang="en-US" dirty="0"/>
              <a:t>released resources a</a:t>
            </a:r>
            <a:r>
              <a:rPr lang="en-US" dirty="0" smtClean="0"/>
              <a:t>re </a:t>
            </a:r>
            <a:r>
              <a:rPr lang="en-US" dirty="0"/>
              <a:t>added to the </a:t>
            </a:r>
            <a:r>
              <a:rPr lang="en-US" dirty="0" smtClean="0"/>
              <a:t>list </a:t>
            </a:r>
            <a:r>
              <a:rPr lang="en-US" dirty="0"/>
              <a:t>of available resources </a:t>
            </a:r>
            <a:r>
              <a:rPr lang="en-US" dirty="0" smtClean="0"/>
              <a:t>so </a:t>
            </a:r>
            <a:r>
              <a:rPr lang="en-US" dirty="0"/>
              <a:t>that other </a:t>
            </a:r>
            <a:r>
              <a:rPr lang="en-US" dirty="0" smtClean="0"/>
              <a:t>processes   which </a:t>
            </a:r>
            <a:r>
              <a:rPr lang="en-US" dirty="0"/>
              <a:t>are waiting for </a:t>
            </a:r>
            <a:r>
              <a:rPr lang="en-US" dirty="0" smtClean="0"/>
              <a:t>these </a:t>
            </a:r>
            <a:r>
              <a:rPr lang="en-US" dirty="0"/>
              <a:t>can be benefited</a:t>
            </a:r>
            <a:r>
              <a:rPr lang="en-US" dirty="0" smtClean="0"/>
              <a:t>.</a:t>
            </a:r>
          </a:p>
          <a:p>
            <a:pPr marL="628650" indent="-628650"/>
            <a:r>
              <a:rPr lang="en-US" dirty="0"/>
              <a:t> </a:t>
            </a:r>
            <a:r>
              <a:rPr lang="en-US" dirty="0" smtClean="0"/>
              <a:t>        process which is preempted(released) all of its resources, that has to be restarted only when it can regain its old resources &amp; as well as new ones that it is requesting</a:t>
            </a:r>
          </a:p>
          <a:p>
            <a:pPr marL="342900" indent="-342900"/>
            <a:r>
              <a:rPr lang="en-US" dirty="0"/>
              <a:t> </a:t>
            </a:r>
            <a:r>
              <a:rPr lang="en-US" dirty="0" smtClean="0"/>
              <a:t>    2) when a process requests for any resource, it will be get allocated if it is free.</a:t>
            </a:r>
          </a:p>
          <a:p>
            <a:pPr marL="628650" indent="-628650"/>
            <a:r>
              <a:rPr lang="en-US" dirty="0"/>
              <a:t> </a:t>
            </a:r>
            <a:r>
              <a:rPr lang="en-US" dirty="0" smtClean="0"/>
              <a:t>         if the requested resource is not free, then check whether they are allocated to some other processes which are also waiting for some other resources</a:t>
            </a:r>
          </a:p>
          <a:p>
            <a:pPr marL="1028700" indent="-1028700"/>
            <a:r>
              <a:rPr lang="en-US" dirty="0"/>
              <a:t> </a:t>
            </a:r>
            <a:r>
              <a:rPr lang="en-US" dirty="0" smtClean="0"/>
              <a:t>       if they are waiting for some other resources, pre-empt(release) those &amp; allocated to the requested process.</a:t>
            </a:r>
          </a:p>
        </p:txBody>
      </p:sp>
    </p:spTree>
    <p:extLst>
      <p:ext uri="{BB962C8B-B14F-4D97-AF65-F5344CB8AC3E}">
        <p14:creationId xmlns:p14="http://schemas.microsoft.com/office/powerpoint/2010/main" val="781763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 prevention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4924425"/>
          </a:xfrm>
        </p:spPr>
        <p:txBody>
          <a:bodyPr/>
          <a:lstStyle/>
          <a:p>
            <a:r>
              <a:rPr lang="en-US" b="1" u="sng" dirty="0" smtClean="0"/>
              <a:t>Circular 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One way to avoid circular wait is to assign unique numbers to all the resources &amp; then making the processes to request the resources only in strictly increasing ( or decreasing) order.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 order to assign a natural number to every resource, one-to-one function is used which is defined as F:R</a:t>
            </a:r>
            <a:r>
              <a:rPr lang="en-US" dirty="0" smtClean="0">
                <a:sym typeface="Wingdings" panose="05000000000000000000" pitchFamily="2" charset="2"/>
              </a:rPr>
              <a:t>N                                N  is a set of natural numbers   and   R is set of resources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Let R includes tape drives, disk drives &amp; printers, then the function F might be defined as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F(</a:t>
            </a:r>
            <a:r>
              <a:rPr lang="en-US" dirty="0">
                <a:sym typeface="Wingdings" panose="05000000000000000000" pitchFamily="2" charset="2"/>
              </a:rPr>
              <a:t>tape </a:t>
            </a:r>
            <a:r>
              <a:rPr lang="en-US" dirty="0" smtClean="0">
                <a:sym typeface="Wingdings" panose="05000000000000000000" pitchFamily="2" charset="2"/>
              </a:rPr>
              <a:t>drive)=1                   F(disk drive)=5                   F(Printer)=12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First method used to avoid circular wait is to make processes to request the resources in increasing order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Assume, first one process request for </a:t>
            </a:r>
            <a:r>
              <a:rPr lang="en-US" dirty="0" err="1" smtClean="0">
                <a:sym typeface="Wingdings" panose="05000000000000000000" pitchFamily="2" charset="2"/>
              </a:rPr>
              <a:t>Ri</a:t>
            </a:r>
            <a:r>
              <a:rPr lang="en-US" dirty="0" smtClean="0">
                <a:sym typeface="Wingdings" panose="05000000000000000000" pitchFamily="2" charset="2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Then, this process has to request for another resource say </a:t>
            </a:r>
            <a:r>
              <a:rPr lang="en-US" dirty="0" err="1" smtClean="0">
                <a:sym typeface="Wingdings" panose="05000000000000000000" pitchFamily="2" charset="2"/>
              </a:rPr>
              <a:t>Rj</a:t>
            </a:r>
            <a:r>
              <a:rPr lang="en-US" dirty="0" smtClean="0">
                <a:sym typeface="Wingdings" panose="05000000000000000000" pitchFamily="2" charset="2"/>
              </a:rPr>
              <a:t> if and only if F(</a:t>
            </a:r>
            <a:r>
              <a:rPr lang="en-US" dirty="0" err="1" smtClean="0">
                <a:sym typeface="Wingdings" panose="05000000000000000000" pitchFamily="2" charset="2"/>
              </a:rPr>
              <a:t>Rj</a:t>
            </a:r>
            <a:r>
              <a:rPr lang="en-US" dirty="0" smtClean="0">
                <a:sym typeface="Wingdings" panose="05000000000000000000" pitchFamily="2" charset="2"/>
              </a:rPr>
              <a:t>) &gt; F(</a:t>
            </a:r>
            <a:r>
              <a:rPr lang="en-US" dirty="0" err="1" smtClean="0">
                <a:sym typeface="Wingdings" panose="05000000000000000000" pitchFamily="2" charset="2"/>
              </a:rPr>
              <a:t>Ri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For example, P1 requests for disk drive, then after some time, it can request only printer because F(printer)&gt;F(disk drive) but it cannot request for tape drive because F(tape drive) is not greater than F(disk drive)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Once P1 is using disk drive &amp; also printer, then it cannot request for tape drive. So, there is no possibility of circular 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51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prevention-----circular wait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3385542"/>
          </a:xfrm>
        </p:spPr>
        <p:txBody>
          <a:bodyPr/>
          <a:lstStyle/>
          <a:p>
            <a:r>
              <a:rPr lang="en-US" b="1" u="sng" dirty="0" smtClean="0"/>
              <a:t>Circular 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Another method used to avoid circular wait is, to make process to request for any resource </a:t>
            </a:r>
            <a:r>
              <a:rPr lang="en-US" dirty="0" err="1" smtClean="0"/>
              <a:t>Rj</a:t>
            </a:r>
            <a:r>
              <a:rPr lang="en-US" dirty="0" smtClean="0"/>
              <a:t> only after releasing any resources </a:t>
            </a:r>
            <a:r>
              <a:rPr lang="en-US" dirty="0" err="1" smtClean="0"/>
              <a:t>Ri</a:t>
            </a:r>
            <a:r>
              <a:rPr lang="en-US" dirty="0" smtClean="0"/>
              <a:t> such that F(</a:t>
            </a:r>
            <a:r>
              <a:rPr lang="en-US" dirty="0" err="1" smtClean="0"/>
              <a:t>Ri</a:t>
            </a:r>
            <a:r>
              <a:rPr lang="en-US" dirty="0" smtClean="0"/>
              <a:t>)&gt;=F(</a:t>
            </a:r>
            <a:r>
              <a:rPr lang="en-US" dirty="0" err="1" smtClean="0"/>
              <a:t>Rj</a:t>
            </a:r>
            <a:r>
              <a:rPr lang="en-US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For example, assume process P1 is using tape drive &amp; then it requests for printer. It is allowed because F(printer)&gt;F(tape drive)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Now, P1 is using both </a:t>
            </a:r>
            <a:r>
              <a:rPr lang="en-US" dirty="0">
                <a:sym typeface="Wingdings" panose="05000000000000000000" pitchFamily="2" charset="2"/>
              </a:rPr>
              <a:t>tape drive </a:t>
            </a:r>
            <a:r>
              <a:rPr lang="en-US" dirty="0" smtClean="0">
                <a:sym typeface="Wingdings" panose="05000000000000000000" pitchFamily="2" charset="2"/>
              </a:rPr>
              <a:t>and printer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Assume, P1 needs disk drive but it cannot request because F(disk drive) is not </a:t>
            </a:r>
            <a:r>
              <a:rPr lang="en-US" dirty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reater than F(printer)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So, now release all the resources which are having value greater than or equal to disk drive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Once all the resources are released, process P1 will be in no waiting state &amp; hence there is no </a:t>
            </a:r>
            <a:r>
              <a:rPr lang="en-US" dirty="0" err="1" smtClean="0">
                <a:sym typeface="Wingdings" panose="05000000000000000000" pitchFamily="2" charset="2"/>
              </a:rPr>
              <a:t>circukar</a:t>
            </a:r>
            <a:r>
              <a:rPr lang="en-US" dirty="0" smtClean="0">
                <a:sym typeface="Wingdings" panose="05000000000000000000" pitchFamily="2" charset="2"/>
              </a:rPr>
              <a:t> wait.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46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avoidance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3385542"/>
          </a:xfrm>
        </p:spPr>
        <p:txBody>
          <a:bodyPr/>
          <a:lstStyle/>
          <a:p>
            <a:r>
              <a:rPr lang="en-US" b="1" u="sng" dirty="0" smtClean="0"/>
              <a:t>Circular 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Another method used to avoid circular wait is, to make process to request for any resource </a:t>
            </a:r>
            <a:r>
              <a:rPr lang="en-US" dirty="0" err="1" smtClean="0"/>
              <a:t>Rj</a:t>
            </a:r>
            <a:r>
              <a:rPr lang="en-US" dirty="0" smtClean="0"/>
              <a:t> only after releasing any resources </a:t>
            </a:r>
            <a:r>
              <a:rPr lang="en-US" dirty="0" err="1" smtClean="0"/>
              <a:t>Ri</a:t>
            </a:r>
            <a:r>
              <a:rPr lang="en-US" dirty="0" smtClean="0"/>
              <a:t> such that F(</a:t>
            </a:r>
            <a:r>
              <a:rPr lang="en-US" dirty="0" err="1" smtClean="0"/>
              <a:t>Ri</a:t>
            </a:r>
            <a:r>
              <a:rPr lang="en-US" dirty="0" smtClean="0"/>
              <a:t>)&gt;=F(</a:t>
            </a:r>
            <a:r>
              <a:rPr lang="en-US" dirty="0" err="1" smtClean="0"/>
              <a:t>Rj</a:t>
            </a:r>
            <a:r>
              <a:rPr lang="en-US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For example, assume process P1 is using tape drive &amp; then it requests for printer. It is allowed because F(printer)&gt;F(tape drive)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Now, P1 is using both </a:t>
            </a:r>
            <a:r>
              <a:rPr lang="en-US" dirty="0">
                <a:sym typeface="Wingdings" panose="05000000000000000000" pitchFamily="2" charset="2"/>
              </a:rPr>
              <a:t>tape drive </a:t>
            </a:r>
            <a:r>
              <a:rPr lang="en-US" dirty="0" smtClean="0">
                <a:sym typeface="Wingdings" panose="05000000000000000000" pitchFamily="2" charset="2"/>
              </a:rPr>
              <a:t>and printer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Assume, P1 needs disk drive but it cannot request because F(disk drive) is not </a:t>
            </a:r>
            <a:r>
              <a:rPr lang="en-US" dirty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reater than F(printer)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So, now release all the resources which are having value greater than or equal to disk drive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Once all the resources are released, process P1 will be in no waiting state &amp; hence there is no </a:t>
            </a:r>
            <a:r>
              <a:rPr lang="en-US" dirty="0" err="1" smtClean="0">
                <a:sym typeface="Wingdings" panose="05000000000000000000" pitchFamily="2" charset="2"/>
              </a:rPr>
              <a:t>circukar</a:t>
            </a:r>
            <a:r>
              <a:rPr lang="en-US" dirty="0" smtClean="0">
                <a:sym typeface="Wingdings" panose="05000000000000000000" pitchFamily="2" charset="2"/>
              </a:rPr>
              <a:t> wait.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1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244" y="332308"/>
            <a:ext cx="327375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sng" spc="-5">
                <a:solidFill>
                  <a:srgbClr val="1F3863"/>
                </a:solidFill>
              </a:rPr>
              <a:t>Con</a:t>
            </a:r>
            <a:r>
              <a:rPr sz="3200" b="1" u="sng" spc="-60">
                <a:solidFill>
                  <a:srgbClr val="1F3863"/>
                </a:solidFill>
              </a:rPr>
              <a:t>t</a:t>
            </a:r>
            <a:r>
              <a:rPr sz="3200" b="1" u="sng" spc="-5">
                <a:solidFill>
                  <a:srgbClr val="1F3863"/>
                </a:solidFill>
              </a:rPr>
              <a:t>ents</a:t>
            </a:r>
            <a:r>
              <a:rPr lang="en-GB" sz="3200" b="1" spc="-5" dirty="0">
                <a:solidFill>
                  <a:srgbClr val="1F3863"/>
                </a:solidFill>
              </a:rPr>
              <a:t> :</a:t>
            </a:r>
            <a:endParaRPr sz="3200" b="1"/>
          </a:p>
        </p:txBody>
      </p:sp>
      <p:sp>
        <p:nvSpPr>
          <p:cNvPr id="4" name="object 4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2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281" y="990600"/>
            <a:ext cx="63770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Bahnschrift SemiBold" pitchFamily="34" charset="0"/>
                <a:cs typeface="Caladea"/>
              </a:rPr>
              <a:t>Deadlocks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Introduction</a:t>
            </a:r>
            <a:r>
              <a:rPr lang="en-US" sz="2800" dirty="0" smtClean="0">
                <a:latin typeface="Bahnschrift SemiBold" pitchFamily="34" charset="0"/>
                <a:cs typeface="Caladea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Necessary conditions for deadlocks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Resource Allocation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Methods for handling deadlocks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Deadlock avoidance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Deadlock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itchFamily="34" charset="0"/>
                <a:cs typeface="Caladea"/>
              </a:rPr>
              <a:t>Deadlock detection &amp; recovery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prevention-----circular wait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3385542"/>
          </a:xfrm>
        </p:spPr>
        <p:txBody>
          <a:bodyPr/>
          <a:lstStyle/>
          <a:p>
            <a:r>
              <a:rPr lang="en-US" b="1" u="sng" dirty="0" smtClean="0"/>
              <a:t>Circular 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Another method used to avoid circular wait is, to make process to request for any resource </a:t>
            </a:r>
            <a:r>
              <a:rPr lang="en-US" dirty="0" err="1" smtClean="0"/>
              <a:t>Rj</a:t>
            </a:r>
            <a:r>
              <a:rPr lang="en-US" dirty="0" smtClean="0"/>
              <a:t> only after releasing any resources </a:t>
            </a:r>
            <a:r>
              <a:rPr lang="en-US" dirty="0" err="1" smtClean="0"/>
              <a:t>Ri</a:t>
            </a:r>
            <a:r>
              <a:rPr lang="en-US" dirty="0" smtClean="0"/>
              <a:t> such that F(</a:t>
            </a:r>
            <a:r>
              <a:rPr lang="en-US" dirty="0" err="1" smtClean="0"/>
              <a:t>Ri</a:t>
            </a:r>
            <a:r>
              <a:rPr lang="en-US" dirty="0" smtClean="0"/>
              <a:t>)&gt;=F(</a:t>
            </a:r>
            <a:r>
              <a:rPr lang="en-US" dirty="0" err="1" smtClean="0"/>
              <a:t>Rj</a:t>
            </a:r>
            <a:r>
              <a:rPr lang="en-US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For example, assume process P1 is using tape drive &amp; then it requests for printer. It is allowed because F(printer)&gt;F(tape drive)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Now, P1 is using both </a:t>
            </a:r>
            <a:r>
              <a:rPr lang="en-US" dirty="0">
                <a:sym typeface="Wingdings" panose="05000000000000000000" pitchFamily="2" charset="2"/>
              </a:rPr>
              <a:t>tape drive </a:t>
            </a:r>
            <a:r>
              <a:rPr lang="en-US" dirty="0" smtClean="0">
                <a:sym typeface="Wingdings" panose="05000000000000000000" pitchFamily="2" charset="2"/>
              </a:rPr>
              <a:t>and printer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Assume, P1 needs disk drive but it cannot request because F(disk drive) is not </a:t>
            </a:r>
            <a:r>
              <a:rPr lang="en-US" dirty="0">
                <a:sym typeface="Wingdings" panose="05000000000000000000" pitchFamily="2" charset="2"/>
              </a:rPr>
              <a:t>g</a:t>
            </a:r>
            <a:r>
              <a:rPr lang="en-US" dirty="0" smtClean="0">
                <a:sym typeface="Wingdings" panose="05000000000000000000" pitchFamily="2" charset="2"/>
              </a:rPr>
              <a:t>reater than F(printer)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So, now release all the resources which are having value greater than or equal to disk drive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Once all the resources are released, process P1 will be in no waiting state &amp; hence there is no </a:t>
            </a:r>
            <a:r>
              <a:rPr lang="en-US" dirty="0" err="1" smtClean="0">
                <a:sym typeface="Wingdings" panose="05000000000000000000" pitchFamily="2" charset="2"/>
              </a:rPr>
              <a:t>circukar</a:t>
            </a:r>
            <a:r>
              <a:rPr lang="en-US" dirty="0" smtClean="0">
                <a:sym typeface="Wingdings" panose="05000000000000000000" pitchFamily="2" charset="2"/>
              </a:rPr>
              <a:t> wait.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avoidance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430887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WKT, deadlock </a:t>
            </a:r>
            <a:r>
              <a:rPr lang="en-US" dirty="0"/>
              <a:t>can be avoided by avoiding any one of 4 Conditions, mutual exclusion, hold &amp; wait, no preemption &amp; </a:t>
            </a:r>
            <a:r>
              <a:rPr lang="en-US" dirty="0" smtClean="0"/>
              <a:t>circular </a:t>
            </a:r>
            <a:r>
              <a:rPr lang="en-US" dirty="0"/>
              <a:t>wait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we </a:t>
            </a:r>
            <a:r>
              <a:rPr lang="en-US" dirty="0"/>
              <a:t>use this method to avoid deadlock, </a:t>
            </a:r>
            <a:r>
              <a:rPr lang="en-US" dirty="0" smtClean="0"/>
              <a:t>then </a:t>
            </a:r>
            <a:r>
              <a:rPr lang="en-US" dirty="0"/>
              <a:t>it </a:t>
            </a:r>
            <a:r>
              <a:rPr lang="en-US" dirty="0" smtClean="0"/>
              <a:t>leads </a:t>
            </a:r>
            <a:r>
              <a:rPr lang="en-US" dirty="0"/>
              <a:t>to </a:t>
            </a:r>
            <a:endParaRPr lang="en-US" dirty="0" smtClean="0"/>
          </a:p>
          <a:p>
            <a:r>
              <a:rPr lang="en-US" dirty="0" smtClean="0"/>
              <a:t>       *) less </a:t>
            </a:r>
            <a:r>
              <a:rPr lang="en-US" dirty="0"/>
              <a:t>utilization of </a:t>
            </a:r>
            <a:r>
              <a:rPr lang="en-US" dirty="0" smtClean="0"/>
              <a:t>resources &amp;</a:t>
            </a:r>
          </a:p>
          <a:p>
            <a:r>
              <a:rPr lang="en-US" dirty="0"/>
              <a:t> </a:t>
            </a:r>
            <a:r>
              <a:rPr lang="en-US" dirty="0" smtClean="0"/>
              <a:t>      *) </a:t>
            </a:r>
            <a:r>
              <a:rPr lang="en-US" dirty="0"/>
              <a:t>reduces the system </a:t>
            </a:r>
            <a:r>
              <a:rPr lang="en-US" dirty="0" smtClean="0"/>
              <a:t>throughput.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So </a:t>
            </a:r>
            <a:r>
              <a:rPr lang="en-US" dirty="0"/>
              <a:t>we need some other methods to avoid deadlocks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An </a:t>
            </a:r>
            <a:r>
              <a:rPr lang="en-US" dirty="0"/>
              <a:t>alternative method used to avoid deadlock is </a:t>
            </a:r>
            <a:r>
              <a:rPr lang="en-US" dirty="0" smtClean="0"/>
              <a:t>to maintain </a:t>
            </a:r>
            <a:r>
              <a:rPr lang="en-US" dirty="0"/>
              <a:t>additional information about the processes </a:t>
            </a:r>
            <a:r>
              <a:rPr lang="en-US" dirty="0" smtClean="0"/>
              <a:t>&amp;  all the resources.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with </a:t>
            </a:r>
            <a:r>
              <a:rPr lang="en-US" dirty="0"/>
              <a:t>this additional information, system should decide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*) </a:t>
            </a:r>
            <a:r>
              <a:rPr lang="en-US" dirty="0"/>
              <a:t>which process is requesting which </a:t>
            </a:r>
            <a:r>
              <a:rPr lang="en-US" dirty="0" smtClean="0"/>
              <a:t>resource</a:t>
            </a:r>
          </a:p>
          <a:p>
            <a:r>
              <a:rPr lang="en-US" dirty="0"/>
              <a:t> </a:t>
            </a:r>
            <a:r>
              <a:rPr lang="en-US" dirty="0" smtClean="0"/>
              <a:t>     *) </a:t>
            </a:r>
            <a:r>
              <a:rPr lang="en-US" dirty="0"/>
              <a:t>whether </a:t>
            </a:r>
            <a:r>
              <a:rPr lang="en-US" dirty="0" smtClean="0"/>
              <a:t>that resource </a:t>
            </a:r>
            <a:r>
              <a:rPr lang="en-US" dirty="0"/>
              <a:t>is available or not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*) </a:t>
            </a:r>
            <a:r>
              <a:rPr lang="en-US" dirty="0"/>
              <a:t>whether requested resource can be allocated or allowing that requested process to </a:t>
            </a:r>
            <a:r>
              <a:rPr lang="en-US" dirty="0" smtClean="0"/>
              <a:t>wait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are many algorithms which uses this approach but they differ from amount &amp; </a:t>
            </a:r>
            <a:r>
              <a:rPr lang="en-US" dirty="0" smtClean="0"/>
              <a:t>type </a:t>
            </a:r>
            <a:r>
              <a:rPr lang="en-US" dirty="0"/>
              <a:t>of information required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avoidance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36933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Simplest &amp; most useful </a:t>
            </a:r>
            <a:r>
              <a:rPr lang="en-US" dirty="0"/>
              <a:t>method is that which makes process </a:t>
            </a:r>
            <a:r>
              <a:rPr lang="en-US" dirty="0" smtClean="0"/>
              <a:t>to </a:t>
            </a:r>
            <a:r>
              <a:rPr lang="en-US" dirty="0"/>
              <a:t>declare maximum </a:t>
            </a:r>
            <a:r>
              <a:rPr lang="en-US" dirty="0" smtClean="0"/>
              <a:t>number of resources it requires </a:t>
            </a:r>
            <a:r>
              <a:rPr lang="en-US" dirty="0"/>
              <a:t>to do it's task. 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With </a:t>
            </a:r>
            <a:r>
              <a:rPr lang="en-US" dirty="0"/>
              <a:t>this prior information, an algorithm can be constructed which avoids the </a:t>
            </a:r>
            <a:r>
              <a:rPr lang="en-US" dirty="0" smtClean="0"/>
              <a:t>system </a:t>
            </a:r>
            <a:r>
              <a:rPr lang="en-US" dirty="0"/>
              <a:t>from entering into a deadlock </a:t>
            </a:r>
            <a:r>
              <a:rPr lang="en-US" dirty="0" smtClean="0"/>
              <a:t>state. </a:t>
            </a:r>
          </a:p>
          <a:p>
            <a:r>
              <a:rPr lang="en-US" b="1" u="sng" dirty="0" smtClean="0"/>
              <a:t>Safe state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 state is </a:t>
            </a:r>
            <a:r>
              <a:rPr lang="en-US" b="1" dirty="0" smtClean="0"/>
              <a:t>safe</a:t>
            </a:r>
            <a:r>
              <a:rPr lang="en-US" dirty="0" smtClean="0"/>
              <a:t>, if the system can allocate all the requested resources to a process &amp; avoiding that process to enter into the deadlock state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system is in safe state, then there is no way of deadlock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system is in unsafe state, then it may leads to deadlock.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But, not all unsafe states are deadlock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As long as the state is in safe state, OS can avoid </a:t>
            </a:r>
          </a:p>
          <a:p>
            <a:r>
              <a:rPr lang="en-US" dirty="0"/>
              <a:t> </a:t>
            </a:r>
            <a:r>
              <a:rPr lang="en-US" dirty="0" smtClean="0"/>
              <a:t>     unsafe &amp; also deadlocked state.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546585"/>
            <a:ext cx="35718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60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Resource allocation graph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52322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From </a:t>
            </a:r>
            <a:r>
              <a:rPr lang="en-US" dirty="0" smtClean="0"/>
              <a:t>resource-allocation graph, </a:t>
            </a:r>
            <a:r>
              <a:rPr lang="en-US" dirty="0"/>
              <a:t>it is Known that, i</a:t>
            </a:r>
            <a:r>
              <a:rPr lang="en-US" dirty="0" smtClean="0"/>
              <a:t>f </a:t>
            </a:r>
            <a:r>
              <a:rPr lang="en-US" dirty="0"/>
              <a:t>there is only one instance </a:t>
            </a:r>
            <a:r>
              <a:rPr lang="en-US" dirty="0" smtClean="0"/>
              <a:t>of all </a:t>
            </a:r>
            <a:r>
              <a:rPr lang="en-US" dirty="0"/>
              <a:t>the </a:t>
            </a:r>
            <a:r>
              <a:rPr lang="en-US" dirty="0" smtClean="0"/>
              <a:t>resources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/>
              <a:t>the graph is having cycle, then it indicates deadlock situation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we </a:t>
            </a:r>
            <a:r>
              <a:rPr lang="en-US" dirty="0"/>
              <a:t>also know, about request </a:t>
            </a:r>
            <a:r>
              <a:rPr lang="en-US" dirty="0" smtClean="0"/>
              <a:t>edge (</a:t>
            </a:r>
            <a:r>
              <a:rPr lang="en-US" dirty="0" err="1" smtClean="0"/>
              <a:t>Pi</a:t>
            </a:r>
            <a:r>
              <a:rPr lang="en-US" dirty="0" err="1" smtClean="0">
                <a:sym typeface="Wingdings" panose="05000000000000000000" pitchFamily="2" charset="2"/>
              </a:rPr>
              <a:t>Rj</a:t>
            </a:r>
            <a:r>
              <a:rPr lang="en-US" dirty="0" smtClean="0">
                <a:sym typeface="Wingdings" panose="05000000000000000000" pitchFamily="2" charset="2"/>
              </a:rPr>
              <a:t>) and </a:t>
            </a:r>
            <a:r>
              <a:rPr lang="en-US" dirty="0" smtClean="0"/>
              <a:t>assignment </a:t>
            </a:r>
            <a:r>
              <a:rPr lang="en-US" dirty="0"/>
              <a:t>edge (</a:t>
            </a:r>
            <a:r>
              <a:rPr lang="en-US" dirty="0" err="1"/>
              <a:t>Rj</a:t>
            </a:r>
            <a:r>
              <a:rPr lang="en-US" dirty="0" smtClean="0"/>
              <a:t>→ </a:t>
            </a:r>
            <a:r>
              <a:rPr lang="en-US" dirty="0"/>
              <a:t>Pi</a:t>
            </a:r>
            <a:r>
              <a:rPr lang="en-US" dirty="0" smtClean="0"/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this resource-allocation graph </a:t>
            </a:r>
            <a:r>
              <a:rPr lang="en-US" dirty="0" smtClean="0"/>
              <a:t>algorithm, we use one more type </a:t>
            </a:r>
            <a:r>
              <a:rPr lang="en-US" dirty="0"/>
              <a:t>of edge called </a:t>
            </a:r>
            <a:r>
              <a:rPr lang="en-US" b="1" dirty="0" smtClean="0"/>
              <a:t>claim </a:t>
            </a:r>
            <a:r>
              <a:rPr lang="en-US" b="1" dirty="0"/>
              <a:t>edge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 </a:t>
            </a:r>
            <a:r>
              <a:rPr lang="en-US" dirty="0"/>
              <a:t>claim edge is a dotted edge Pi </a:t>
            </a:r>
            <a:r>
              <a:rPr lang="en-US" dirty="0" smtClean="0"/>
              <a:t>- - - - - &gt; </a:t>
            </a:r>
            <a:r>
              <a:rPr lang="en-US" dirty="0" err="1"/>
              <a:t>Rj</a:t>
            </a:r>
            <a:r>
              <a:rPr lang="en-US" dirty="0"/>
              <a:t> which indicates that process </a:t>
            </a:r>
            <a:r>
              <a:rPr lang="en-US" dirty="0" smtClean="0"/>
              <a:t>Pi </a:t>
            </a:r>
            <a:r>
              <a:rPr lang="en-US" dirty="0"/>
              <a:t>may request resource </a:t>
            </a:r>
            <a:r>
              <a:rPr lang="en-US" dirty="0" err="1" smtClean="0"/>
              <a:t>Rj</a:t>
            </a:r>
            <a:r>
              <a:rPr lang="en-US" dirty="0" smtClean="0"/>
              <a:t> </a:t>
            </a:r>
            <a:r>
              <a:rPr lang="en-US" dirty="0"/>
              <a:t>in future. 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When a process </a:t>
            </a:r>
            <a:r>
              <a:rPr lang="en-US" dirty="0"/>
              <a:t>requests resource, then claim edge is </a:t>
            </a:r>
            <a:r>
              <a:rPr lang="en-US" dirty="0" smtClean="0"/>
              <a:t>Converted into </a:t>
            </a:r>
            <a:r>
              <a:rPr lang="en-US" dirty="0"/>
              <a:t>request edge. (as </a:t>
            </a:r>
            <a:r>
              <a:rPr lang="en-US" dirty="0" smtClean="0"/>
              <a:t>Pi- - - - &gt; </a:t>
            </a:r>
            <a:r>
              <a:rPr lang="en-US" dirty="0" err="1" smtClean="0"/>
              <a:t>Rj</a:t>
            </a:r>
            <a:r>
              <a:rPr lang="en-US" dirty="0" smtClean="0"/>
              <a:t> </a:t>
            </a:r>
            <a:r>
              <a:rPr lang="en-US" dirty="0"/>
              <a:t>into Pi</a:t>
            </a:r>
            <a:r>
              <a:rPr lang="en-US" dirty="0" smtClean="0"/>
              <a:t>→ </a:t>
            </a:r>
            <a:r>
              <a:rPr lang="en-US" dirty="0" err="1"/>
              <a:t>Rj</a:t>
            </a:r>
            <a:r>
              <a:rPr lang="en-US" dirty="0" smtClean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Similarly</a:t>
            </a:r>
            <a:r>
              <a:rPr lang="en-US" dirty="0"/>
              <a:t>, </a:t>
            </a:r>
            <a:r>
              <a:rPr lang="en-US" dirty="0" smtClean="0"/>
              <a:t>when </a:t>
            </a:r>
            <a:r>
              <a:rPr lang="en-US" dirty="0"/>
              <a:t>a </a:t>
            </a:r>
            <a:r>
              <a:rPr lang="en-US" dirty="0" smtClean="0"/>
              <a:t>process releases </a:t>
            </a:r>
            <a:r>
              <a:rPr lang="en-US" dirty="0"/>
              <a:t>the resource, then assignment edge is </a:t>
            </a:r>
            <a:r>
              <a:rPr lang="en-US" dirty="0" smtClean="0"/>
              <a:t>converted </a:t>
            </a:r>
            <a:r>
              <a:rPr lang="en-US" dirty="0"/>
              <a:t>into claim edge (</a:t>
            </a:r>
            <a:r>
              <a:rPr lang="en-US" dirty="0" err="1"/>
              <a:t>ie</a:t>
            </a:r>
            <a:r>
              <a:rPr lang="en-US" dirty="0"/>
              <a:t>, </a:t>
            </a:r>
            <a:r>
              <a:rPr lang="en-US" dirty="0" err="1"/>
              <a:t>Rj</a:t>
            </a:r>
            <a:r>
              <a:rPr lang="en-US" dirty="0"/>
              <a:t> → Pi </a:t>
            </a:r>
            <a:r>
              <a:rPr lang="en-US" dirty="0" smtClean="0"/>
              <a:t> </a:t>
            </a:r>
            <a:r>
              <a:rPr lang="en-US" dirty="0"/>
              <a:t>into </a:t>
            </a:r>
            <a:r>
              <a:rPr lang="en-US" dirty="0" smtClean="0"/>
              <a:t>Pi- - - - &gt;</a:t>
            </a:r>
            <a:r>
              <a:rPr lang="en-US" dirty="0" err="1" smtClean="0"/>
              <a:t>Rj</a:t>
            </a:r>
            <a:r>
              <a:rPr lang="en-US" dirty="0" smtClean="0"/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In this, resource allocation graph algorithm, all the claim edges should be included in the graph before any </a:t>
            </a:r>
            <a:r>
              <a:rPr lang="en-US" dirty="0" smtClean="0"/>
              <a:t>process </a:t>
            </a:r>
            <a:r>
              <a:rPr lang="en-US" dirty="0"/>
              <a:t>starts executing. 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But</a:t>
            </a:r>
            <a:r>
              <a:rPr lang="en-US" dirty="0"/>
              <a:t>, relaxation can be given to this condition, by allowing a</a:t>
            </a:r>
            <a:r>
              <a:rPr lang="en-US" dirty="0" smtClean="0"/>
              <a:t> </a:t>
            </a:r>
            <a:r>
              <a:rPr lang="en-US" dirty="0"/>
              <a:t>claim edge </a:t>
            </a:r>
            <a:r>
              <a:rPr lang="en-US" dirty="0" smtClean="0"/>
              <a:t> Pi- - - - </a:t>
            </a:r>
            <a:r>
              <a:rPr lang="en-US" dirty="0"/>
              <a:t>&gt;</a:t>
            </a:r>
            <a:r>
              <a:rPr lang="en-US" dirty="0" err="1"/>
              <a:t>Rj</a:t>
            </a:r>
            <a:r>
              <a:rPr lang="en-US" dirty="0"/>
              <a:t> to be added to the graph </a:t>
            </a:r>
            <a:r>
              <a:rPr lang="en-US" dirty="0" smtClean="0"/>
              <a:t>only if </a:t>
            </a:r>
            <a:r>
              <a:rPr lang="en-US" dirty="0"/>
              <a:t>all the edges associated with </a:t>
            </a:r>
            <a:r>
              <a:rPr lang="en-US" dirty="0" smtClean="0"/>
              <a:t>Pi </a:t>
            </a:r>
            <a:r>
              <a:rPr lang="en-US" dirty="0"/>
              <a:t>are claim edges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"</a:t>
            </a:r>
            <a:r>
              <a:rPr lang="en-US" dirty="0"/>
              <a:t>A sequent edge Pi→ </a:t>
            </a:r>
            <a:r>
              <a:rPr lang="en-US" dirty="0" err="1"/>
              <a:t>Rj</a:t>
            </a:r>
            <a:r>
              <a:rPr lang="en-US" dirty="0"/>
              <a:t> can be converted into </a:t>
            </a:r>
            <a:r>
              <a:rPr lang="en-US" dirty="0" err="1"/>
              <a:t>arrignment</a:t>
            </a:r>
            <a:r>
              <a:rPr lang="en-US" dirty="0"/>
              <a:t> edge </a:t>
            </a:r>
            <a:r>
              <a:rPr lang="en-US" dirty="0" err="1"/>
              <a:t>Rf</a:t>
            </a:r>
            <a:r>
              <a:rPr lang="en-US" dirty="0"/>
              <a:t>→ Pi only when this </a:t>
            </a:r>
            <a:r>
              <a:rPr lang="en-US" dirty="0" err="1"/>
              <a:t>arrignment</a:t>
            </a:r>
            <a:r>
              <a:rPr lang="en-US" dirty="0"/>
              <a:t> edge does not form the cycle in this resource alteration </a:t>
            </a:r>
            <a:r>
              <a:rPr lang="en-US" dirty="0" err="1"/>
              <a:t>graph.If</a:t>
            </a:r>
            <a:r>
              <a:rPr lang="en-US" dirty="0"/>
              <a:t> cycle is found, it indicates that </a:t>
            </a:r>
            <a:r>
              <a:rPr lang="en-US" dirty="0" err="1"/>
              <a:t>rystem</a:t>
            </a:r>
            <a:r>
              <a:rPr lang="en-US" dirty="0"/>
              <a:t> is in </a:t>
            </a:r>
            <a:r>
              <a:rPr lang="en-US" dirty="0" err="1"/>
              <a:t>unrafe</a:t>
            </a:r>
            <a:r>
              <a:rPr lang="en-US" dirty="0"/>
              <a:t> state &amp; hence indicates deadlock Go </a:t>
            </a:r>
            <a:r>
              <a:rPr lang="en-US" dirty="0" err="1"/>
              <a:t>situation.So</a:t>
            </a:r>
            <a:r>
              <a:rPr lang="en-US" dirty="0"/>
              <a:t>, in this way we can avoid the deadlock.</a:t>
            </a:r>
          </a:p>
        </p:txBody>
      </p:sp>
    </p:spTree>
    <p:extLst>
      <p:ext uri="{BB962C8B-B14F-4D97-AF65-F5344CB8AC3E}">
        <p14:creationId xmlns:p14="http://schemas.microsoft.com/office/powerpoint/2010/main" val="236237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Resource allocation graph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" y="605866"/>
            <a:ext cx="12158663" cy="123110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 request </a:t>
            </a:r>
            <a:r>
              <a:rPr lang="en-US" dirty="0"/>
              <a:t>edge Pi→ </a:t>
            </a:r>
            <a:r>
              <a:rPr lang="en-US" dirty="0" err="1"/>
              <a:t>Rj</a:t>
            </a:r>
            <a:r>
              <a:rPr lang="en-US" dirty="0"/>
              <a:t> can be converted into </a:t>
            </a:r>
            <a:r>
              <a:rPr lang="en-US" dirty="0" smtClean="0"/>
              <a:t>assignment </a:t>
            </a:r>
            <a:r>
              <a:rPr lang="en-US" dirty="0"/>
              <a:t>edge </a:t>
            </a:r>
            <a:r>
              <a:rPr lang="en-US" dirty="0" err="1" smtClean="0"/>
              <a:t>Rj</a:t>
            </a:r>
            <a:r>
              <a:rPr lang="en-US" dirty="0" smtClean="0"/>
              <a:t>→ </a:t>
            </a:r>
            <a:r>
              <a:rPr lang="en-US" dirty="0"/>
              <a:t>Pi only when this </a:t>
            </a:r>
            <a:r>
              <a:rPr lang="en-US" dirty="0" smtClean="0"/>
              <a:t>assignment </a:t>
            </a:r>
            <a:r>
              <a:rPr lang="en-US" dirty="0"/>
              <a:t>edge does not form the cycle in this resource alteration graph</a:t>
            </a:r>
            <a:r>
              <a:rPr lang="en-US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cycle is found, it indicates that </a:t>
            </a:r>
            <a:r>
              <a:rPr lang="en-US" dirty="0" smtClean="0"/>
              <a:t>system </a:t>
            </a:r>
            <a:r>
              <a:rPr lang="en-US" dirty="0"/>
              <a:t>is in </a:t>
            </a:r>
            <a:r>
              <a:rPr lang="en-US" dirty="0" smtClean="0"/>
              <a:t>unsafe </a:t>
            </a:r>
            <a:r>
              <a:rPr lang="en-US" dirty="0"/>
              <a:t>state &amp; hence indicates deadlock </a:t>
            </a:r>
            <a:r>
              <a:rPr lang="en-US" dirty="0" smtClean="0"/>
              <a:t>situation.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So</a:t>
            </a:r>
            <a:r>
              <a:rPr lang="en-US" dirty="0"/>
              <a:t>, in this way we can avoid the deadlock.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11178"/>
            <a:ext cx="6934200" cy="336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65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47800"/>
            <a:ext cx="9829800" cy="24622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For resource types with Multiple instances, Banker’s algorithm is to be used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chemeClr val="tx1"/>
                </a:solidFill>
              </a:rPr>
              <a:t>process must a priori claim maximum use.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When </a:t>
            </a:r>
            <a:r>
              <a:rPr lang="en-US" dirty="0">
                <a:solidFill>
                  <a:schemeClr val="tx1"/>
                </a:solidFill>
              </a:rPr>
              <a:t>a process requests a resource it may have to wait. 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When </a:t>
            </a:r>
            <a:r>
              <a:rPr lang="en-US" dirty="0">
                <a:solidFill>
                  <a:schemeClr val="tx1"/>
                </a:solidFill>
              </a:rPr>
              <a:t>a process gets all its resources it must return them in a finite amount of time.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367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10744200" cy="2739211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Available</a:t>
            </a:r>
            <a:r>
              <a:rPr lang="en-US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Vector of length </a:t>
            </a:r>
            <a:r>
              <a:rPr lang="en-US" i="1" dirty="0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. If available [</a:t>
            </a:r>
            <a:r>
              <a:rPr lang="en-US" i="1" dirty="0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, there are</a:t>
            </a:r>
            <a:r>
              <a:rPr lang="en-US" i="1" dirty="0">
                <a:solidFill>
                  <a:schemeClr val="tx1"/>
                </a:solidFill>
              </a:rPr>
              <a:t> k</a:t>
            </a:r>
            <a:r>
              <a:rPr lang="en-US" dirty="0">
                <a:solidFill>
                  <a:schemeClr val="tx1"/>
                </a:solidFill>
              </a:rPr>
              <a:t> instances of resource type </a:t>
            </a:r>
            <a:r>
              <a:rPr lang="en-US" i="1" dirty="0" err="1">
                <a:solidFill>
                  <a:schemeClr val="tx1"/>
                </a:solidFill>
              </a:rPr>
              <a:t>R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available.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Max</a:t>
            </a:r>
            <a:r>
              <a:rPr lang="en-US" i="1" dirty="0">
                <a:solidFill>
                  <a:schemeClr val="tx1"/>
                </a:solidFill>
              </a:rPr>
              <a:t>: n x m</a:t>
            </a:r>
            <a:r>
              <a:rPr lang="en-US" dirty="0">
                <a:solidFill>
                  <a:schemeClr val="tx1"/>
                </a:solidFill>
              </a:rPr>
              <a:t> matrix.  If </a:t>
            </a:r>
            <a:r>
              <a:rPr lang="en-US" i="1" dirty="0">
                <a:solidFill>
                  <a:schemeClr val="tx1"/>
                </a:solidFill>
              </a:rPr>
              <a:t>Max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 err="1">
                <a:solidFill>
                  <a:schemeClr val="tx1"/>
                </a:solidFill>
              </a:rPr>
              <a:t>i,j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, then process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may request at most</a:t>
            </a:r>
            <a:r>
              <a:rPr lang="en-US" i="1" dirty="0">
                <a:solidFill>
                  <a:schemeClr val="tx1"/>
                </a:solidFill>
              </a:rPr>
              <a:t> k </a:t>
            </a:r>
            <a:r>
              <a:rPr lang="en-US" dirty="0">
                <a:solidFill>
                  <a:schemeClr val="tx1"/>
                </a:solidFill>
              </a:rPr>
              <a:t>instances of resource type </a:t>
            </a:r>
            <a:r>
              <a:rPr lang="en-US" i="1" dirty="0" err="1">
                <a:solidFill>
                  <a:schemeClr val="tx1"/>
                </a:solidFill>
              </a:rPr>
              <a:t>R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Allocation</a:t>
            </a:r>
            <a:r>
              <a:rPr lang="en-US" i="1" dirty="0">
                <a:solidFill>
                  <a:schemeClr val="tx1"/>
                </a:solidFill>
              </a:rPr>
              <a:t>:  n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i="1" dirty="0">
                <a:solidFill>
                  <a:schemeClr val="tx1"/>
                </a:solidFill>
              </a:rPr>
              <a:t> m</a:t>
            </a:r>
            <a:r>
              <a:rPr lang="en-US" dirty="0">
                <a:solidFill>
                  <a:schemeClr val="tx1"/>
                </a:solidFill>
              </a:rPr>
              <a:t> matrix.  If Allocation[</a:t>
            </a:r>
            <a:r>
              <a:rPr lang="en-US" i="1" dirty="0" err="1">
                <a:solidFill>
                  <a:schemeClr val="tx1"/>
                </a:solidFill>
              </a:rPr>
              <a:t>i,j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then</a:t>
            </a:r>
            <a:r>
              <a:rPr lang="en-US" i="1" dirty="0">
                <a:solidFill>
                  <a:schemeClr val="tx1"/>
                </a:solidFill>
              </a:rPr>
              <a:t> P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is currently allocated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instances of </a:t>
            </a:r>
            <a:r>
              <a:rPr lang="en-US" i="1" dirty="0" err="1">
                <a:solidFill>
                  <a:schemeClr val="tx1"/>
                </a:solidFill>
              </a:rPr>
              <a:t>R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i="1" baseline="-25000" dirty="0">
                <a:solidFill>
                  <a:schemeClr val="tx1"/>
                </a:solidFill>
              </a:rPr>
              <a:t>.</a:t>
            </a:r>
            <a:endParaRPr lang="en-US" baseline="-25000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Need</a:t>
            </a:r>
            <a:r>
              <a:rPr lang="en-US" i="1" dirty="0">
                <a:solidFill>
                  <a:schemeClr val="tx1"/>
                </a:solidFill>
              </a:rPr>
              <a:t>:  n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i="1" dirty="0">
                <a:solidFill>
                  <a:schemeClr val="tx1"/>
                </a:solidFill>
              </a:rPr>
              <a:t> m</a:t>
            </a:r>
            <a:r>
              <a:rPr lang="en-US" dirty="0">
                <a:solidFill>
                  <a:schemeClr val="tx1"/>
                </a:solidFill>
              </a:rPr>
              <a:t> matrix. If </a:t>
            </a:r>
            <a:r>
              <a:rPr lang="en-US" i="1" dirty="0">
                <a:solidFill>
                  <a:schemeClr val="tx1"/>
                </a:solidFill>
              </a:rPr>
              <a:t>Need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 err="1">
                <a:solidFill>
                  <a:schemeClr val="tx1"/>
                </a:solidFill>
              </a:rPr>
              <a:t>i,j</a:t>
            </a:r>
            <a:r>
              <a:rPr lang="en-US" dirty="0">
                <a:solidFill>
                  <a:schemeClr val="tx1"/>
                </a:solidFill>
              </a:rPr>
              <a:t>] =</a:t>
            </a:r>
            <a:r>
              <a:rPr lang="en-US" i="1" dirty="0">
                <a:solidFill>
                  <a:schemeClr val="tx1"/>
                </a:solidFill>
              </a:rPr>
              <a:t> k</a:t>
            </a:r>
            <a:r>
              <a:rPr lang="en-US" dirty="0">
                <a:solidFill>
                  <a:schemeClr val="tx1"/>
                </a:solidFill>
              </a:rPr>
              <a:t>, then</a:t>
            </a:r>
            <a:r>
              <a:rPr lang="en-US" i="1" dirty="0">
                <a:solidFill>
                  <a:schemeClr val="tx1"/>
                </a:solidFill>
              </a:rPr>
              <a:t> P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may need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more instances of </a:t>
            </a:r>
            <a:r>
              <a:rPr lang="en-US" i="1" dirty="0" err="1">
                <a:solidFill>
                  <a:schemeClr val="tx1"/>
                </a:solidFill>
              </a:rPr>
              <a:t>R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complete its task.</a:t>
            </a:r>
          </a:p>
          <a:p>
            <a:pPr lvl="2">
              <a:buFont typeface="Webdings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  <a:latin typeface="Caladea"/>
              </a:rPr>
              <a:t>Need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 [</a:t>
            </a:r>
            <a:r>
              <a:rPr lang="en-US" sz="2000" i="1" dirty="0" err="1">
                <a:solidFill>
                  <a:schemeClr val="tx1"/>
                </a:solidFill>
                <a:latin typeface="Caladea"/>
              </a:rPr>
              <a:t>i,j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]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 =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Max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[</a:t>
            </a:r>
            <a:r>
              <a:rPr lang="en-US" sz="2000" i="1" dirty="0" err="1">
                <a:solidFill>
                  <a:schemeClr val="tx1"/>
                </a:solidFill>
                <a:latin typeface="Caladea"/>
              </a:rPr>
              <a:t>i,j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] –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Allocation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 [</a:t>
            </a:r>
            <a:r>
              <a:rPr lang="en-US" sz="2000" i="1" dirty="0" err="1">
                <a:solidFill>
                  <a:schemeClr val="tx1"/>
                </a:solidFill>
                <a:latin typeface="Caladea"/>
              </a:rPr>
              <a:t>i,j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].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84911" y="897701"/>
            <a:ext cx="77508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aladea"/>
              </a:rPr>
              <a:t>Let </a:t>
            </a:r>
            <a:r>
              <a:rPr lang="en-US" sz="2000" i="1" dirty="0">
                <a:latin typeface="Caladea"/>
              </a:rPr>
              <a:t>n</a:t>
            </a:r>
            <a:r>
              <a:rPr lang="en-US" sz="2000" dirty="0">
                <a:latin typeface="Caladea"/>
              </a:rPr>
              <a:t> = number of processes, and </a:t>
            </a:r>
            <a:r>
              <a:rPr lang="en-US" sz="2000" i="1" dirty="0">
                <a:latin typeface="Caladea"/>
              </a:rPr>
              <a:t>m </a:t>
            </a:r>
            <a:r>
              <a:rPr lang="en-US" sz="2000" dirty="0">
                <a:latin typeface="Caladea"/>
              </a:rPr>
              <a:t>= number of resources types. </a:t>
            </a:r>
          </a:p>
        </p:txBody>
      </p:sp>
    </p:spTree>
    <p:extLst>
      <p:ext uri="{BB962C8B-B14F-4D97-AF65-F5344CB8AC3E}">
        <p14:creationId xmlns:p14="http://schemas.microsoft.com/office/powerpoint/2010/main" val="2834957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6319" y="2438400"/>
            <a:ext cx="10215562" cy="2769989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1. Let </a:t>
            </a:r>
            <a:r>
              <a:rPr lang="en-US" b="1" dirty="0">
                <a:solidFill>
                  <a:schemeClr val="tx1"/>
                </a:solidFill>
              </a:rPr>
              <a:t>Work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Finish</a:t>
            </a:r>
            <a:r>
              <a:rPr lang="en-US" dirty="0">
                <a:solidFill>
                  <a:schemeClr val="tx1"/>
                </a:solidFill>
              </a:rPr>
              <a:t> be vectors of length m and n, respectively.  Initialize: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aladea"/>
              </a:rPr>
              <a:t>Work = Available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1600" dirty="0">
                <a:solidFill>
                  <a:schemeClr val="tx1"/>
                </a:solidFill>
                <a:latin typeface="Caladea"/>
              </a:rPr>
              <a:t>Finish [i] = false for i = 0, 1, …, n- 1.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2. Find </a:t>
            </a:r>
            <a:r>
              <a:rPr lang="en-US" dirty="0">
                <a:solidFill>
                  <a:schemeClr val="tx1"/>
                </a:solidFill>
              </a:rPr>
              <a:t>and i such that both: </a:t>
            </a:r>
          </a:p>
          <a:p>
            <a:pPr lvl="3">
              <a:lnSpc>
                <a:spcPct val="90000"/>
              </a:lnSpc>
              <a:buFont typeface="Monotype Sorts" pitchFamily="2" charset="2"/>
              <a:buNone/>
            </a:pPr>
            <a:r>
              <a:rPr lang="en-US" sz="1600" dirty="0">
                <a:solidFill>
                  <a:schemeClr val="tx1"/>
                </a:solidFill>
                <a:latin typeface="Caladea"/>
              </a:rPr>
              <a:t>(a) Finish [i] = false</a:t>
            </a:r>
          </a:p>
          <a:p>
            <a:pPr lvl="3">
              <a:lnSpc>
                <a:spcPct val="90000"/>
              </a:lnSpc>
              <a:buFont typeface="Monotype Sorts" pitchFamily="2" charset="2"/>
              <a:buNone/>
            </a:pPr>
            <a:r>
              <a:rPr lang="en-US" sz="1600" dirty="0">
                <a:solidFill>
                  <a:schemeClr val="tx1"/>
                </a:solidFill>
                <a:latin typeface="Caladea"/>
              </a:rPr>
              <a:t>(b) </a:t>
            </a:r>
            <a:r>
              <a:rPr lang="en-US" sz="1600" dirty="0" err="1">
                <a:solidFill>
                  <a:schemeClr val="tx1"/>
                </a:solidFill>
                <a:latin typeface="Caladea"/>
              </a:rPr>
              <a:t>Need</a:t>
            </a:r>
            <a:r>
              <a:rPr lang="en-US" sz="1600" baseline="-25000" dirty="0" err="1">
                <a:solidFill>
                  <a:schemeClr val="tx1"/>
                </a:solidFill>
                <a:latin typeface="Caladea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Caladea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Caladea"/>
                <a:sym typeface="Symbol" pitchFamily="18" charset="2"/>
              </a:rPr>
              <a:t> Work</a:t>
            </a:r>
          </a:p>
          <a:p>
            <a:pPr lvl="3">
              <a:lnSpc>
                <a:spcPct val="90000"/>
              </a:lnSpc>
              <a:buFont typeface="Monotype Sorts" pitchFamily="2" charset="2"/>
              <a:buNone/>
            </a:pPr>
            <a:r>
              <a:rPr lang="en-US" sz="1600" dirty="0">
                <a:solidFill>
                  <a:schemeClr val="tx1"/>
                </a:solidFill>
                <a:latin typeface="Caladea"/>
                <a:sym typeface="Symbol" pitchFamily="18" charset="2"/>
              </a:rPr>
              <a:t>If no such i exists, go to step 4.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3. Work </a:t>
            </a:r>
            <a:r>
              <a:rPr lang="en-US" dirty="0">
                <a:solidFill>
                  <a:schemeClr val="tx1"/>
                </a:solidFill>
              </a:rPr>
              <a:t>= Work + </a:t>
            </a:r>
            <a:r>
              <a:rPr lang="en-US" dirty="0" err="1">
                <a:solidFill>
                  <a:schemeClr val="tx1"/>
                </a:solidFill>
              </a:rPr>
              <a:t>Allocation</a:t>
            </a:r>
            <a:r>
              <a:rPr lang="en-US" baseline="-25000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                       Finish[i] = true</a:t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                       go </a:t>
            </a:r>
            <a:r>
              <a:rPr lang="en-US" sz="1800" dirty="0">
                <a:solidFill>
                  <a:schemeClr val="tx1"/>
                </a:solidFill>
              </a:rPr>
              <a:t>to step 2.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4. If </a:t>
            </a:r>
            <a:r>
              <a:rPr lang="en-US" dirty="0">
                <a:solidFill>
                  <a:schemeClr val="tx1"/>
                </a:solidFill>
              </a:rPr>
              <a:t>Finish [i] == true for all i, then the system is in a safe state.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838200"/>
            <a:ext cx="10591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latin typeface="Caladea"/>
              </a:rPr>
              <a:t>Banker’s algorithm consists of a Safety algorithm and a Resource request algorithm.</a:t>
            </a:r>
          </a:p>
          <a:p>
            <a:pPr fontAlgn="base"/>
            <a:endParaRPr lang="en-US" sz="2000" b="1" dirty="0" smtClean="0">
              <a:latin typeface="Caladea"/>
            </a:endParaRPr>
          </a:p>
          <a:p>
            <a:pPr fontAlgn="base"/>
            <a:r>
              <a:rPr lang="en-US" sz="2000" b="1" i="1" u="sng" dirty="0" smtClean="0">
                <a:latin typeface="Caladea"/>
              </a:rPr>
              <a:t>Safety </a:t>
            </a:r>
            <a:r>
              <a:rPr lang="en-US" sz="2000" b="1" i="1" u="sng" dirty="0">
                <a:latin typeface="Caladea"/>
              </a:rPr>
              <a:t>Algorithm</a:t>
            </a:r>
          </a:p>
          <a:p>
            <a:pPr fontAlgn="base"/>
            <a:r>
              <a:rPr lang="en-US" sz="2000" dirty="0">
                <a:latin typeface="Caladea"/>
              </a:rPr>
              <a:t>The algorithm for finding out whether or not a system is in a safe state can be described as follows: </a:t>
            </a:r>
            <a:br>
              <a:rPr lang="en-US" sz="2000" dirty="0">
                <a:latin typeface="Caladea"/>
              </a:rPr>
            </a:br>
            <a:r>
              <a:rPr lang="en-US" sz="2000" dirty="0">
                <a:latin typeface="Caladea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52440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91440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>
                <a:latin typeface="Caladea"/>
              </a:rPr>
              <a:t>Resource-Request Algorithm for Process P</a:t>
            </a:r>
            <a:r>
              <a:rPr lang="en-US" sz="2000" b="1" i="1" u="sng" baseline="-25000" dirty="0">
                <a:latin typeface="Caladea"/>
              </a:rPr>
              <a:t>i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10820400" cy="3600986"/>
          </a:xfrm>
        </p:spPr>
        <p:txBody>
          <a:bodyPr/>
          <a:lstStyle/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Request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request vector for process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.  If </a:t>
            </a:r>
            <a:r>
              <a:rPr lang="en-US" i="1" dirty="0" err="1">
                <a:solidFill>
                  <a:schemeClr val="tx1"/>
                </a:solidFill>
              </a:rPr>
              <a:t>Request</a:t>
            </a:r>
            <a:r>
              <a:rPr lang="en-US" i="1" baseline="-25000" dirty="0" err="1">
                <a:solidFill>
                  <a:schemeClr val="tx1"/>
                </a:solidFill>
              </a:rPr>
              <a:t>i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then process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wants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 instances of resource type </a:t>
            </a:r>
            <a:r>
              <a:rPr lang="en-US" i="1" dirty="0" err="1">
                <a:solidFill>
                  <a:schemeClr val="tx1"/>
                </a:solidFill>
              </a:rPr>
              <a:t>R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baseline="-250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baseline="-25000" dirty="0"/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dirty="0">
                <a:latin typeface="Caladea"/>
              </a:rPr>
              <a:t>1.	If </a:t>
            </a:r>
            <a:r>
              <a:rPr lang="en-US" sz="2000" i="1" dirty="0" err="1">
                <a:latin typeface="Caladea"/>
              </a:rPr>
              <a:t>Request</a:t>
            </a:r>
            <a:r>
              <a:rPr lang="en-US" sz="2000" i="1" baseline="-25000" dirty="0" err="1">
                <a:latin typeface="Caladea"/>
              </a:rPr>
              <a:t>i</a:t>
            </a:r>
            <a:r>
              <a:rPr lang="en-US" sz="2000" i="1" dirty="0">
                <a:latin typeface="Caladea"/>
              </a:rPr>
              <a:t> </a:t>
            </a:r>
            <a:r>
              <a:rPr lang="en-US" sz="2000" dirty="0">
                <a:latin typeface="Caladea"/>
                <a:sym typeface="Symbol" pitchFamily="18" charset="2"/>
              </a:rPr>
              <a:t> </a:t>
            </a:r>
            <a:r>
              <a:rPr lang="en-US" sz="2000" i="1" dirty="0" err="1">
                <a:latin typeface="Caladea"/>
                <a:sym typeface="Symbol" pitchFamily="18" charset="2"/>
              </a:rPr>
              <a:t>Need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i="1" dirty="0">
                <a:latin typeface="Caladea"/>
                <a:sym typeface="Symbol" pitchFamily="18" charset="2"/>
              </a:rPr>
              <a:t> </a:t>
            </a:r>
            <a:r>
              <a:rPr lang="en-US" sz="2000" dirty="0">
                <a:latin typeface="Caladea"/>
                <a:sym typeface="Symbol" pitchFamily="18" charset="2"/>
              </a:rPr>
              <a:t>go to step 2.  Otherwise, raise error condition, since process has exceeded its maximum claim.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dirty="0">
                <a:latin typeface="Caladea"/>
                <a:sym typeface="Symbol" pitchFamily="18" charset="2"/>
              </a:rPr>
              <a:t>2.	If </a:t>
            </a:r>
            <a:r>
              <a:rPr lang="en-US" sz="2000" i="1" dirty="0" err="1">
                <a:latin typeface="Caladea"/>
              </a:rPr>
              <a:t>Request</a:t>
            </a:r>
            <a:r>
              <a:rPr lang="en-US" sz="2000" i="1" baseline="-25000" dirty="0" err="1">
                <a:latin typeface="Caladea"/>
              </a:rPr>
              <a:t>i</a:t>
            </a:r>
            <a:r>
              <a:rPr lang="en-US" sz="2000" dirty="0">
                <a:latin typeface="Caladea"/>
              </a:rPr>
              <a:t> </a:t>
            </a:r>
            <a:r>
              <a:rPr lang="en-US" sz="2000" dirty="0">
                <a:latin typeface="Caladea"/>
                <a:sym typeface="Symbol" pitchFamily="18" charset="2"/>
              </a:rPr>
              <a:t> </a:t>
            </a:r>
            <a:r>
              <a:rPr lang="en-US" sz="2000" i="1" dirty="0">
                <a:latin typeface="Caladea"/>
                <a:sym typeface="Symbol" pitchFamily="18" charset="2"/>
              </a:rPr>
              <a:t>Available</a:t>
            </a:r>
            <a:r>
              <a:rPr lang="en-US" sz="2000" dirty="0">
                <a:latin typeface="Caladea"/>
                <a:sym typeface="Symbol" pitchFamily="18" charset="2"/>
              </a:rPr>
              <a:t>, go to step 3.  Otherwise </a:t>
            </a:r>
            <a:r>
              <a:rPr lang="en-US" sz="2000" i="1" dirty="0">
                <a:latin typeface="Caladea"/>
                <a:sym typeface="Symbol" pitchFamily="18" charset="2"/>
              </a:rPr>
              <a:t>P</a:t>
            </a:r>
            <a:r>
              <a:rPr lang="en-US" sz="2000" i="1" baseline="-25000" dirty="0">
                <a:latin typeface="Caladea"/>
                <a:sym typeface="Symbol" pitchFamily="18" charset="2"/>
              </a:rPr>
              <a:t>i</a:t>
            </a:r>
            <a:r>
              <a:rPr lang="en-US" sz="2000" dirty="0">
                <a:latin typeface="Caladea"/>
                <a:sym typeface="Symbol" pitchFamily="18" charset="2"/>
              </a:rPr>
              <a:t>  must wait, since resources are not available.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sz="2000" dirty="0">
                <a:latin typeface="Caladea"/>
                <a:sym typeface="Symbol" pitchFamily="18" charset="2"/>
              </a:rPr>
              <a:t>3.	Pretend to allocate requested resources to </a:t>
            </a:r>
            <a:r>
              <a:rPr lang="en-US" sz="2000" i="1" dirty="0">
                <a:latin typeface="Caladea"/>
                <a:sym typeface="Symbol" pitchFamily="18" charset="2"/>
              </a:rPr>
              <a:t>P</a:t>
            </a:r>
            <a:r>
              <a:rPr lang="en-US" sz="2000" i="1" baseline="-25000" dirty="0">
                <a:latin typeface="Caladea"/>
                <a:sym typeface="Symbol" pitchFamily="18" charset="2"/>
              </a:rPr>
              <a:t>i</a:t>
            </a:r>
            <a:r>
              <a:rPr lang="en-US" sz="2000" dirty="0">
                <a:latin typeface="Caladea"/>
                <a:sym typeface="Symbol" pitchFamily="18" charset="2"/>
              </a:rPr>
              <a:t> by modifying the state as follows: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000" dirty="0">
                <a:latin typeface="Caladea"/>
                <a:sym typeface="Symbol" pitchFamily="18" charset="2"/>
              </a:rPr>
              <a:t>		</a:t>
            </a:r>
            <a:r>
              <a:rPr lang="en-US" sz="2000" i="1" dirty="0">
                <a:latin typeface="Caladea"/>
                <a:sym typeface="Symbol" pitchFamily="18" charset="2"/>
              </a:rPr>
              <a:t>Available</a:t>
            </a:r>
            <a:r>
              <a:rPr lang="en-US" sz="2000" dirty="0">
                <a:latin typeface="Caladea"/>
                <a:sym typeface="Symbol" pitchFamily="18" charset="2"/>
              </a:rPr>
              <a:t> = </a:t>
            </a:r>
            <a:r>
              <a:rPr lang="en-US" sz="2000" i="1" dirty="0">
                <a:latin typeface="Caladea"/>
                <a:sym typeface="Symbol" pitchFamily="18" charset="2"/>
              </a:rPr>
              <a:t>Available  </a:t>
            </a:r>
            <a:r>
              <a:rPr lang="en-US" sz="2000" dirty="0">
                <a:latin typeface="Caladea"/>
                <a:sym typeface="Symbol" pitchFamily="18" charset="2"/>
              </a:rPr>
              <a:t>–</a:t>
            </a:r>
            <a:r>
              <a:rPr lang="en-US" sz="2000" i="1" dirty="0">
                <a:latin typeface="Caladea"/>
                <a:sym typeface="Symbol" pitchFamily="18" charset="2"/>
              </a:rPr>
              <a:t> Request;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000" dirty="0">
                <a:latin typeface="Caladea"/>
                <a:sym typeface="Symbol" pitchFamily="18" charset="2"/>
              </a:rPr>
              <a:t>		</a:t>
            </a:r>
            <a:r>
              <a:rPr lang="en-US" sz="2000" i="1" dirty="0" err="1">
                <a:latin typeface="Caladea"/>
                <a:sym typeface="Symbol" pitchFamily="18" charset="2"/>
              </a:rPr>
              <a:t>Allocation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baseline="-25000" dirty="0">
                <a:latin typeface="Caladea"/>
                <a:sym typeface="Symbol" pitchFamily="18" charset="2"/>
              </a:rPr>
              <a:t> </a:t>
            </a:r>
            <a:r>
              <a:rPr lang="en-US" sz="2000" dirty="0">
                <a:latin typeface="Caladea"/>
                <a:sym typeface="Symbol" pitchFamily="18" charset="2"/>
              </a:rPr>
              <a:t>= </a:t>
            </a:r>
            <a:r>
              <a:rPr lang="en-US" sz="2000" i="1" dirty="0" err="1">
                <a:latin typeface="Caladea"/>
                <a:sym typeface="Symbol" pitchFamily="18" charset="2"/>
              </a:rPr>
              <a:t>Allocation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dirty="0">
                <a:latin typeface="Caladea"/>
                <a:sym typeface="Symbol" pitchFamily="18" charset="2"/>
              </a:rPr>
              <a:t> + </a:t>
            </a:r>
            <a:r>
              <a:rPr lang="en-US" sz="2000" i="1" dirty="0" err="1">
                <a:latin typeface="Caladea"/>
                <a:sym typeface="Symbol" pitchFamily="18" charset="2"/>
              </a:rPr>
              <a:t>Request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dirty="0">
                <a:latin typeface="Caladea"/>
                <a:sym typeface="Symbol" pitchFamily="18" charset="2"/>
              </a:rPr>
              <a:t>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sz="2000" dirty="0">
                <a:latin typeface="Caladea"/>
                <a:sym typeface="Symbol" pitchFamily="18" charset="2"/>
              </a:rPr>
              <a:t>		</a:t>
            </a:r>
            <a:r>
              <a:rPr lang="en-US" sz="2000" i="1" dirty="0" err="1">
                <a:latin typeface="Caladea"/>
                <a:sym typeface="Symbol" pitchFamily="18" charset="2"/>
              </a:rPr>
              <a:t>Need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i="1" dirty="0">
                <a:latin typeface="Caladea"/>
                <a:sym typeface="Symbol" pitchFamily="18" charset="2"/>
              </a:rPr>
              <a:t> </a:t>
            </a:r>
            <a:r>
              <a:rPr lang="en-US" sz="2000" dirty="0">
                <a:latin typeface="Caladea"/>
                <a:sym typeface="Symbol" pitchFamily="18" charset="2"/>
              </a:rPr>
              <a:t>=</a:t>
            </a:r>
            <a:r>
              <a:rPr lang="en-US" sz="2000" i="1" dirty="0">
                <a:latin typeface="Caladea"/>
                <a:sym typeface="Symbol" pitchFamily="18" charset="2"/>
              </a:rPr>
              <a:t> </a:t>
            </a:r>
            <a:r>
              <a:rPr lang="en-US" sz="2000" i="1" dirty="0" err="1">
                <a:latin typeface="Caladea"/>
                <a:sym typeface="Symbol" pitchFamily="18" charset="2"/>
              </a:rPr>
              <a:t>Need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dirty="0">
                <a:latin typeface="Caladea"/>
                <a:sym typeface="Symbol" pitchFamily="18" charset="2"/>
              </a:rPr>
              <a:t> – </a:t>
            </a:r>
            <a:r>
              <a:rPr lang="en-US" sz="2000" i="1" dirty="0" err="1">
                <a:latin typeface="Caladea"/>
                <a:sym typeface="Symbol" pitchFamily="18" charset="2"/>
              </a:rPr>
              <a:t>Request</a:t>
            </a:r>
            <a:r>
              <a:rPr lang="en-US" sz="2000" i="1" baseline="-25000" dirty="0" err="1">
                <a:latin typeface="Caladea"/>
                <a:sym typeface="Symbol" pitchFamily="18" charset="2"/>
              </a:rPr>
              <a:t>i</a:t>
            </a:r>
            <a:r>
              <a:rPr lang="en-US" sz="2000" i="1" dirty="0">
                <a:latin typeface="Caladea"/>
                <a:sym typeface="Symbol" pitchFamily="18" charset="2"/>
              </a:rPr>
              <a:t>;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lang="en-US" sz="2000" i="1" dirty="0">
                <a:latin typeface="Caladea"/>
                <a:sym typeface="Symbol" pitchFamily="18" charset="2"/>
              </a:rPr>
              <a:t>If safe  the resources are allocated to Pi. </a:t>
            </a:r>
          </a:p>
          <a:p>
            <a:pPr lvl="2">
              <a:lnSpc>
                <a:spcPct val="90000"/>
              </a:lnSpc>
              <a:buClr>
                <a:srgbClr val="CC6600"/>
              </a:buClr>
              <a:buSzPct val="80000"/>
              <a:buFont typeface="Monotype Sorts" pitchFamily="2" charset="2"/>
              <a:buChar char="l"/>
            </a:pPr>
            <a:r>
              <a:rPr lang="en-US" sz="2000" i="1" dirty="0">
                <a:latin typeface="Caladea"/>
                <a:sym typeface="Symbol" pitchFamily="18" charset="2"/>
              </a:rPr>
              <a:t>If unsafe  Pi must wait, and the old resource-allocation state is restored</a:t>
            </a:r>
          </a:p>
        </p:txBody>
      </p:sp>
    </p:spTree>
    <p:extLst>
      <p:ext uri="{BB962C8B-B14F-4D97-AF65-F5344CB8AC3E}">
        <p14:creationId xmlns:p14="http://schemas.microsoft.com/office/powerpoint/2010/main" val="3878418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91440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Example 1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600200"/>
            <a:ext cx="7923212" cy="3385542"/>
          </a:xfrm>
        </p:spPr>
        <p:txBody>
          <a:bodyPr/>
          <a:lstStyle/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5 processes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  </a:t>
            </a:r>
            <a:r>
              <a:rPr lang="en-US" dirty="0">
                <a:solidFill>
                  <a:schemeClr val="tx1"/>
                </a:solidFill>
              </a:rPr>
              <a:t>through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; 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3 </a:t>
            </a:r>
            <a:r>
              <a:rPr lang="en-US" dirty="0">
                <a:solidFill>
                  <a:schemeClr val="tx1"/>
                </a:solidFill>
              </a:rPr>
              <a:t>resource types: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              </a:t>
            </a:r>
            <a:r>
              <a:rPr lang="en-US" i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(10 instances),  </a:t>
            </a:r>
            <a:r>
              <a:rPr lang="en-US" i="1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 (5instances), and </a:t>
            </a:r>
            <a:r>
              <a:rPr lang="en-US" i="1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(7 instances).</a:t>
            </a:r>
          </a:p>
          <a:p>
            <a:pPr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Snapshot at time </a:t>
            </a:r>
            <a:r>
              <a:rPr lang="en-US" i="1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			</a:t>
            </a:r>
            <a:r>
              <a:rPr lang="en-US" i="1" u="sng" dirty="0">
                <a:solidFill>
                  <a:schemeClr val="tx1"/>
                </a:solidFill>
              </a:rPr>
              <a:t>Allocation</a:t>
            </a:r>
            <a:r>
              <a:rPr lang="en-US" i="1" dirty="0">
                <a:solidFill>
                  <a:schemeClr val="tx1"/>
                </a:solidFill>
              </a:rPr>
              <a:t>	</a:t>
            </a:r>
            <a:r>
              <a:rPr lang="en-US" i="1" u="sng" dirty="0">
                <a:solidFill>
                  <a:schemeClr val="tx1"/>
                </a:solidFill>
              </a:rPr>
              <a:t>Max</a:t>
            </a:r>
            <a:r>
              <a:rPr lang="en-US" i="1" dirty="0">
                <a:solidFill>
                  <a:schemeClr val="tx1"/>
                </a:solidFill>
              </a:rPr>
              <a:t>	</a:t>
            </a:r>
            <a:r>
              <a:rPr lang="en-US" i="1" u="sng" dirty="0">
                <a:solidFill>
                  <a:schemeClr val="tx1"/>
                </a:solidFill>
              </a:rPr>
              <a:t>Available</a:t>
            </a:r>
            <a:endParaRPr lang="en-US" i="1" dirty="0">
              <a:solidFill>
                <a:schemeClr val="tx1"/>
              </a:solidFill>
            </a:endParaRP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i="1" dirty="0">
                <a:solidFill>
                  <a:schemeClr val="tx1"/>
                </a:solidFill>
              </a:rPr>
              <a:t>			A B C	A B C 	A B C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	</a:t>
            </a:r>
            <a:r>
              <a:rPr lang="en-US" dirty="0">
                <a:solidFill>
                  <a:schemeClr val="tx1"/>
                </a:solidFill>
              </a:rPr>
              <a:t>0 1 0	7 5 3 	3 3 2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	</a:t>
            </a:r>
            <a:r>
              <a:rPr lang="en-US" dirty="0">
                <a:solidFill>
                  <a:schemeClr val="tx1"/>
                </a:solidFill>
              </a:rPr>
              <a:t>2 0 0 	3 2 2  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	3 0 2 	9 0 2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	2 1 1 	2 2 2</a:t>
            </a:r>
          </a:p>
          <a:p>
            <a:pPr>
              <a:buFont typeface="Monotype Sorts" pitchFamily="2" charset="2"/>
              <a:buNone/>
              <a:tabLst>
                <a:tab pos="1371600" algn="l"/>
                <a:tab pos="2395538" algn="ctr"/>
                <a:tab pos="3594100" algn="ctr"/>
                <a:tab pos="4805363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	0 0 2	4 3 3  		</a:t>
            </a:r>
          </a:p>
        </p:txBody>
      </p:sp>
    </p:spTree>
    <p:extLst>
      <p:ext uri="{BB962C8B-B14F-4D97-AF65-F5344CB8AC3E}">
        <p14:creationId xmlns:p14="http://schemas.microsoft.com/office/powerpoint/2010/main" val="106171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901" y="0"/>
            <a:ext cx="96312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Deadlocks----System Model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3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28600" y="914400"/>
            <a:ext cx="12420600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WKT, every process needs some resources like main memory </a:t>
            </a:r>
            <a:r>
              <a:rPr lang="en-US" sz="2400" dirty="0" err="1" smtClean="0"/>
              <a:t>sapce</a:t>
            </a:r>
            <a:r>
              <a:rPr lang="en-US" sz="2400" dirty="0" smtClean="0"/>
              <a:t>, CPU </a:t>
            </a:r>
            <a:r>
              <a:rPr lang="en-US" sz="2400" dirty="0"/>
              <a:t>cycles, files </a:t>
            </a:r>
            <a:r>
              <a:rPr lang="en-US" sz="2400" dirty="0" smtClean="0"/>
              <a:t> &amp; I/O devices such </a:t>
            </a:r>
            <a:r>
              <a:rPr lang="en-US" sz="2400" dirty="0"/>
              <a:t>as </a:t>
            </a:r>
            <a:r>
              <a:rPr lang="en-US" sz="2400" dirty="0" smtClean="0"/>
              <a:t>printers</a:t>
            </a:r>
            <a:r>
              <a:rPr lang="en-US" sz="2400" dirty="0"/>
              <a:t>, </a:t>
            </a:r>
            <a:r>
              <a:rPr lang="en-US" sz="2400" dirty="0" smtClean="0"/>
              <a:t>keyboard, mouse, </a:t>
            </a:r>
            <a:r>
              <a:rPr lang="en-US" sz="2400" dirty="0"/>
              <a:t>peripheral devices,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Every </a:t>
            </a:r>
            <a:r>
              <a:rPr lang="en-US" sz="2400" dirty="0"/>
              <a:t>system consists </a:t>
            </a:r>
            <a:r>
              <a:rPr lang="en-US" sz="2400" dirty="0" smtClean="0"/>
              <a:t>of finite number of resources. These resources are distributed </a:t>
            </a:r>
            <a:r>
              <a:rPr lang="en-US" sz="2400" dirty="0"/>
              <a:t>among the many competing </a:t>
            </a:r>
            <a:r>
              <a:rPr lang="en-US" sz="2400" dirty="0" smtClean="0"/>
              <a:t>processes </a:t>
            </a:r>
            <a:r>
              <a:rPr lang="en-US" sz="2400" dirty="0"/>
              <a:t>in a multiprogramming </a:t>
            </a:r>
            <a:r>
              <a:rPr lang="en-US" sz="2400" dirty="0" smtClean="0"/>
              <a:t>environment.</a:t>
            </a:r>
          </a:p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A </a:t>
            </a:r>
            <a:r>
              <a:rPr lang="en-US" sz="2400" dirty="0"/>
              <a:t>system may have multiple resources</a:t>
            </a:r>
            <a:r>
              <a:rPr lang="en-US" sz="2400" dirty="0" smtClean="0"/>
              <a:t> </a:t>
            </a:r>
            <a:r>
              <a:rPr lang="en-US" sz="2400" dirty="0"/>
              <a:t>of the </a:t>
            </a:r>
            <a:r>
              <a:rPr lang="en-US" sz="2400" dirty="0" smtClean="0"/>
              <a:t>same instance. For example, if </a:t>
            </a:r>
            <a:r>
              <a:rPr lang="en-US" sz="2400" dirty="0"/>
              <a:t>a system has 4</a:t>
            </a:r>
            <a:r>
              <a:rPr lang="en-US" sz="2400" dirty="0" smtClean="0"/>
              <a:t> CPU, then </a:t>
            </a:r>
            <a:r>
              <a:rPr lang="en-US" sz="2400" dirty="0"/>
              <a:t>The </a:t>
            </a:r>
            <a:r>
              <a:rPr lang="en-US" sz="2400" dirty="0" smtClean="0"/>
              <a:t>resource type  CPU has 4 instances. </a:t>
            </a:r>
            <a:r>
              <a:rPr lang="en-US" sz="2400" dirty="0"/>
              <a:t>similarly, </a:t>
            </a:r>
            <a:r>
              <a:rPr lang="en-US" sz="2400" dirty="0" smtClean="0"/>
              <a:t>resource </a:t>
            </a:r>
            <a:r>
              <a:rPr lang="en-US" sz="2400" dirty="0"/>
              <a:t>type "</a:t>
            </a:r>
            <a:r>
              <a:rPr lang="en-US" sz="2400" dirty="0" smtClean="0"/>
              <a:t>printer” </a:t>
            </a:r>
            <a:r>
              <a:rPr lang="en-US" sz="2400" dirty="0"/>
              <a:t>may have 3 instances. </a:t>
            </a:r>
            <a:endParaRPr lang="en-US" sz="2400" dirty="0" smtClean="0"/>
          </a:p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WKT, a running </a:t>
            </a:r>
            <a:r>
              <a:rPr lang="en-US" sz="2400" dirty="0"/>
              <a:t>process may require </a:t>
            </a:r>
            <a:r>
              <a:rPr lang="en-US" sz="2400" dirty="0" smtClean="0"/>
              <a:t>files or I/O devices to complete its task.</a:t>
            </a:r>
          </a:p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So, </a:t>
            </a:r>
            <a:r>
              <a:rPr lang="en-US" sz="2400" b="1" dirty="0" smtClean="0"/>
              <a:t>when </a:t>
            </a:r>
            <a:r>
              <a:rPr lang="en-US" sz="2400" b="1" dirty="0"/>
              <a:t>a process needs any </a:t>
            </a:r>
            <a:r>
              <a:rPr lang="en-US" sz="2400" b="1" dirty="0" smtClean="0"/>
              <a:t>resource, it should make request for that &amp; after using, it should release the resource.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91440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Example 1(contd.)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10180637" cy="3385542"/>
          </a:xfrm>
        </p:spPr>
        <p:txBody>
          <a:bodyPr/>
          <a:lstStyle/>
          <a:p>
            <a:pPr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The content of the matrix </a:t>
            </a:r>
            <a:r>
              <a:rPr lang="en-US" i="1" dirty="0">
                <a:solidFill>
                  <a:schemeClr val="tx1"/>
                </a:solidFill>
              </a:rPr>
              <a:t>Need</a:t>
            </a:r>
            <a:r>
              <a:rPr lang="en-US" dirty="0">
                <a:solidFill>
                  <a:schemeClr val="tx1"/>
                </a:solidFill>
              </a:rPr>
              <a:t> is defined to be </a:t>
            </a:r>
            <a:r>
              <a:rPr lang="en-US" i="1" dirty="0">
                <a:solidFill>
                  <a:schemeClr val="tx1"/>
                </a:solidFill>
              </a:rPr>
              <a:t>Max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i="1" dirty="0">
                <a:solidFill>
                  <a:schemeClr val="tx1"/>
                </a:solidFill>
              </a:rPr>
              <a:t>Allocation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dirty="0" smtClean="0">
                <a:solidFill>
                  <a:schemeClr val="tx1"/>
                </a:solidFill>
              </a:rPr>
              <a:t>           </a:t>
            </a:r>
            <a:r>
              <a:rPr lang="en-US" i="1" u="sng" dirty="0" smtClean="0">
                <a:solidFill>
                  <a:schemeClr val="tx1"/>
                </a:solidFill>
              </a:rPr>
              <a:t>Need</a:t>
            </a:r>
            <a:r>
              <a:rPr lang="en-US" dirty="0" smtClean="0">
                <a:solidFill>
                  <a:schemeClr val="tx1"/>
                </a:solidFill>
              </a:rPr>
              <a:t>         </a:t>
            </a:r>
            <a:r>
              <a:rPr lang="en-US" i="1" dirty="0" smtClean="0">
                <a:solidFill>
                  <a:schemeClr val="tx1"/>
                </a:solidFill>
              </a:rPr>
              <a:t>A </a:t>
            </a:r>
            <a:r>
              <a:rPr lang="en-US" i="1" dirty="0">
                <a:solidFill>
                  <a:schemeClr val="tx1"/>
                </a:solidFill>
              </a:rPr>
              <a:t>B C</a:t>
            </a: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	</a:t>
            </a:r>
            <a:r>
              <a:rPr lang="en-US" dirty="0">
                <a:solidFill>
                  <a:schemeClr val="tx1"/>
                </a:solidFill>
              </a:rPr>
              <a:t>7 4 3 </a:t>
            </a: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	</a:t>
            </a:r>
            <a:r>
              <a:rPr lang="en-US" dirty="0">
                <a:solidFill>
                  <a:schemeClr val="tx1"/>
                </a:solidFill>
              </a:rPr>
              <a:t>1 2 2 </a:t>
            </a: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	6 0 0 </a:t>
            </a: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	0 1 1</a:t>
            </a:r>
          </a:p>
          <a:p>
            <a:pPr>
              <a:buFont typeface="Monotype Sorts" pitchFamily="2" charset="2"/>
              <a:buNone/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	4 3 1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tabLst>
                <a:tab pos="2452688" algn="l"/>
                <a:tab pos="3492500" algn="ctr"/>
              </a:tabLst>
            </a:pPr>
            <a:r>
              <a:rPr lang="en-US" dirty="0">
                <a:solidFill>
                  <a:schemeClr val="tx1"/>
                </a:solidFill>
              </a:rPr>
              <a:t>The system is in a safe state since the sequence &lt;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&gt; satisfies safety criteria. </a:t>
            </a:r>
            <a:endParaRPr lang="en-US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6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91440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Example 1(contd.)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36822" y="1447800"/>
            <a:ext cx="10139362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rgbClr val="44536A"/>
                </a:solidFill>
                <a:latin typeface="Caladea"/>
                <a:ea typeface="+mn-ea"/>
                <a:cs typeface="Calade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Check that Request </a:t>
            </a:r>
            <a:r>
              <a:rPr lang="en-US" dirty="0" smtClean="0">
                <a:solidFill>
                  <a:schemeClr val="tx1"/>
                </a:solidFill>
                <a:sym typeface="Symbol" pitchFamily="18" charset="2"/>
              </a:rPr>
              <a:t> Available (that is, (1,0,2)  (3,3,2)  true</a:t>
            </a:r>
            <a:r>
              <a:rPr lang="en-US" i="1" dirty="0" smtClean="0">
                <a:solidFill>
                  <a:schemeClr val="tx1"/>
                </a:solidFill>
                <a:sym typeface="Symbol" pitchFamily="18" charset="2"/>
              </a:rPr>
              <a:t>.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i="1" dirty="0" smtClean="0">
                <a:solidFill>
                  <a:schemeClr val="tx1"/>
                </a:solidFill>
              </a:rPr>
              <a:t>			</a:t>
            </a:r>
            <a:r>
              <a:rPr lang="en-US" i="1" u="sng" dirty="0" smtClean="0">
                <a:solidFill>
                  <a:schemeClr val="tx1"/>
                </a:solidFill>
              </a:rPr>
              <a:t>Allocation</a:t>
            </a:r>
            <a:r>
              <a:rPr lang="en-US" i="1" dirty="0" smtClean="0">
                <a:solidFill>
                  <a:schemeClr val="tx1"/>
                </a:solidFill>
              </a:rPr>
              <a:t>	</a:t>
            </a:r>
            <a:r>
              <a:rPr lang="en-US" i="1" u="sng" dirty="0" smtClean="0">
                <a:solidFill>
                  <a:schemeClr val="tx1"/>
                </a:solidFill>
              </a:rPr>
              <a:t>Need</a:t>
            </a:r>
            <a:r>
              <a:rPr lang="en-US" i="1" dirty="0" smtClean="0">
                <a:solidFill>
                  <a:schemeClr val="tx1"/>
                </a:solidFill>
              </a:rPr>
              <a:t>	</a:t>
            </a:r>
            <a:r>
              <a:rPr lang="en-US" i="1" u="sng" dirty="0" smtClean="0">
                <a:solidFill>
                  <a:schemeClr val="tx1"/>
                </a:solidFill>
              </a:rPr>
              <a:t>Available</a:t>
            </a:r>
            <a:endParaRPr lang="en-US" i="1" dirty="0" smtClean="0">
              <a:solidFill>
                <a:schemeClr val="tx1"/>
              </a:solidFill>
            </a:endParaRP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i="1" dirty="0" smtClean="0">
                <a:solidFill>
                  <a:schemeClr val="tx1"/>
                </a:solidFill>
              </a:rPr>
              <a:t>			A B C	A B C	A B C 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		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	0 1 0 	7 4 3 	2 3 0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		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	3 0 2	0 2 0 	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		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	3 0 1 	6 0 0 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		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	2 1 1 	0 1 1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		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	0 0 2 	4 3 1 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Executing safety algorithm shows that sequence &lt;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&gt; satisfies safety requirement. 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Can request for (3,3,0) by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4</a:t>
            </a:r>
            <a:r>
              <a:rPr lang="en-US" dirty="0" smtClean="0">
                <a:solidFill>
                  <a:schemeClr val="tx1"/>
                </a:solidFill>
              </a:rPr>
              <a:t> be granted?</a:t>
            </a:r>
          </a:p>
          <a:p>
            <a:pPr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dirty="0" smtClean="0">
                <a:solidFill>
                  <a:schemeClr val="tx1"/>
                </a:solidFill>
              </a:rPr>
              <a:t>Can request for (0,2,0) by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baseline="-25000" dirty="0" smtClean="0">
                <a:solidFill>
                  <a:schemeClr val="tx1"/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 be granted?</a:t>
            </a:r>
          </a:p>
          <a:p>
            <a:pPr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94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5400" y="2438400"/>
            <a:ext cx="10139362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rgbClr val="44536A"/>
                </a:solidFill>
                <a:latin typeface="Caladea"/>
                <a:ea typeface="+mn-ea"/>
                <a:cs typeface="Calade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r>
              <a:rPr lang="en-US" sz="3600" b="1" dirty="0" smtClean="0">
                <a:solidFill>
                  <a:schemeClr val="tx1"/>
                </a:solidFill>
              </a:rPr>
              <a:t>More Practice Problems on Banker’s Algorithm</a:t>
            </a:r>
          </a:p>
          <a:p>
            <a:pPr algn="ctr">
              <a:buFont typeface="Monotype Sorts" pitchFamily="2" charset="2"/>
              <a:buNone/>
              <a:tabLst>
                <a:tab pos="1544638" algn="l"/>
                <a:tab pos="2452688" algn="ctr"/>
                <a:tab pos="3767138" algn="ctr"/>
                <a:tab pos="5022850" algn="ctr"/>
              </a:tabLst>
            </a:pP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Striped Right Arrow 2"/>
          <p:cNvSpPr/>
          <p:nvPr/>
        </p:nvSpPr>
        <p:spPr>
          <a:xfrm>
            <a:off x="5875877" y="3858077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52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111252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35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11049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385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Bankers algorithm</a:t>
            </a:r>
            <a:endParaRPr lang="en-US" dirty="0"/>
          </a:p>
        </p:txBody>
      </p:sp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8" y="0"/>
            <a:ext cx="11845486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865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8" y="7937"/>
            <a:ext cx="10658475" cy="654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84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"/>
            <a:ext cx="10668000" cy="641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093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0"/>
            <a:ext cx="1125855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950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342900"/>
            <a:ext cx="11249025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42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901" y="0"/>
            <a:ext cx="96312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/>
              <a:t>Deadlocks----System Model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4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28600" y="914400"/>
            <a:ext cx="12420600" cy="451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Number </a:t>
            </a:r>
            <a:r>
              <a:rPr lang="en-US" sz="2400" dirty="0"/>
              <a:t>of resources requested by a process should not exceed the total number </a:t>
            </a:r>
            <a:r>
              <a:rPr lang="en-US" sz="2400" dirty="0" smtClean="0"/>
              <a:t>resource of that type</a:t>
            </a:r>
            <a:r>
              <a:rPr lang="en-US" sz="2400" dirty="0"/>
              <a:t>. For </a:t>
            </a:r>
            <a:r>
              <a:rPr lang="en-US" sz="2400" dirty="0" smtClean="0"/>
              <a:t>example, </a:t>
            </a:r>
            <a:r>
              <a:rPr lang="en-US" sz="2400" dirty="0"/>
              <a:t>a process should not request 4 printers when there only 3 printers</a:t>
            </a:r>
            <a:r>
              <a:rPr lang="en-US" sz="2400" dirty="0" smtClean="0"/>
              <a:t>.</a:t>
            </a:r>
          </a:p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/>
              <a:t>Any </a:t>
            </a:r>
            <a:r>
              <a:rPr lang="en-US" sz="2400" dirty="0" smtClean="0"/>
              <a:t>process </a:t>
            </a:r>
            <a:r>
              <a:rPr lang="en-US" sz="2400" dirty="0"/>
              <a:t>requesting for the resource should </a:t>
            </a:r>
            <a:r>
              <a:rPr lang="en-US" sz="2400" dirty="0" smtClean="0"/>
              <a:t>follow the sequence</a:t>
            </a:r>
          </a:p>
          <a:p>
            <a:pPr marL="17145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400" dirty="0"/>
              <a:t> </a:t>
            </a:r>
            <a:r>
              <a:rPr lang="en-US" sz="2400" dirty="0" smtClean="0"/>
              <a:t>     1) </a:t>
            </a:r>
            <a:r>
              <a:rPr lang="en-US" sz="2400" b="1" u="sng" dirty="0" smtClean="0"/>
              <a:t>Request</a:t>
            </a:r>
          </a:p>
          <a:p>
            <a:pPr marL="914400" indent="-74295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400" dirty="0" smtClean="0"/>
              <a:t>		</a:t>
            </a:r>
            <a:r>
              <a:rPr lang="en-US" sz="2400" dirty="0"/>
              <a:t>	</a:t>
            </a:r>
            <a:r>
              <a:rPr lang="en-US" sz="2400" dirty="0" smtClean="0"/>
              <a:t>if </a:t>
            </a:r>
            <a:r>
              <a:rPr lang="en-US" sz="2400" dirty="0"/>
              <a:t>a process needs any resource</a:t>
            </a:r>
            <a:r>
              <a:rPr lang="en-US" sz="2400" dirty="0" smtClean="0"/>
              <a:t>, </a:t>
            </a:r>
            <a:r>
              <a:rPr lang="en-US" sz="2400" dirty="0"/>
              <a:t>then it should request for that. If the requested resource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  available</a:t>
            </a:r>
            <a:r>
              <a:rPr lang="en-US" sz="2400" dirty="0"/>
              <a:t>, immediately it will be allocated to that process</a:t>
            </a:r>
            <a:r>
              <a:rPr lang="en-US" sz="2400" dirty="0" smtClean="0"/>
              <a:t>.</a:t>
            </a:r>
          </a:p>
          <a:p>
            <a:pPr marL="91440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400" dirty="0" smtClean="0"/>
              <a:t>suppose</a:t>
            </a:r>
            <a:r>
              <a:rPr lang="en-US" sz="2400" dirty="0"/>
              <a:t>, if the requested resource</a:t>
            </a:r>
            <a:r>
              <a:rPr lang="en-US" sz="2400" dirty="0" smtClean="0"/>
              <a:t> </a:t>
            </a:r>
            <a:r>
              <a:rPr lang="en-US" sz="2400" dirty="0"/>
              <a:t>is not free at that time, then the process should wait </a:t>
            </a:r>
            <a:r>
              <a:rPr lang="en-US" sz="2400" dirty="0" smtClean="0"/>
              <a:t>for the resource to become free</a:t>
            </a:r>
          </a:p>
          <a:p>
            <a:pPr marL="914400" indent="-34290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400" dirty="0" smtClean="0"/>
              <a:t>2) </a:t>
            </a:r>
            <a:r>
              <a:rPr lang="en-US" sz="2400" b="1" u="sng" dirty="0" smtClean="0"/>
              <a:t>Use</a:t>
            </a:r>
          </a:p>
          <a:p>
            <a:pPr marL="914400" indent="-34290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400" b="1" dirty="0"/>
              <a:t> </a:t>
            </a:r>
            <a:r>
              <a:rPr lang="en-US" sz="2400" b="1" dirty="0" smtClean="0"/>
              <a:t>    </a:t>
            </a:r>
            <a:r>
              <a:rPr lang="en-US" sz="2400" dirty="0" smtClean="0"/>
              <a:t>Once</a:t>
            </a:r>
            <a:r>
              <a:rPr lang="en-US" sz="2400" dirty="0"/>
              <a:t>, the resource</a:t>
            </a:r>
            <a:r>
              <a:rPr lang="en-US" sz="2400" dirty="0" smtClean="0"/>
              <a:t> </a:t>
            </a:r>
            <a:r>
              <a:rPr lang="en-US" sz="2400" dirty="0"/>
              <a:t>is allocated to a process, then </a:t>
            </a:r>
            <a:r>
              <a:rPr lang="en-US" sz="2400" dirty="0" smtClean="0"/>
              <a:t>process can </a:t>
            </a:r>
            <a:r>
              <a:rPr lang="en-US" sz="2400" dirty="0"/>
              <a:t>operate (</a:t>
            </a:r>
            <a:r>
              <a:rPr lang="en-US" sz="2400" dirty="0" smtClean="0"/>
              <a:t>use</a:t>
            </a:r>
            <a:r>
              <a:rPr lang="en-US" sz="2400" dirty="0"/>
              <a:t>) that resource</a:t>
            </a:r>
            <a:r>
              <a:rPr lang="en-US" sz="2400" dirty="0" smtClean="0"/>
              <a:t>.</a:t>
            </a:r>
          </a:p>
          <a:p>
            <a:pPr marL="914400" indent="-34290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47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0"/>
            <a:ext cx="1099185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789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12738"/>
            <a:ext cx="10877550" cy="570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336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"/>
            <a:ext cx="11220450" cy="662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233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838200"/>
            <a:ext cx="1122997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270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0"/>
            <a:ext cx="11579226" cy="617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043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42" y="312738"/>
            <a:ext cx="10940527" cy="593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991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282700"/>
            <a:ext cx="7351712" cy="15388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Allow system to enter deadlock state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Detection algorithm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Recovery scheme</a:t>
            </a:r>
          </a:p>
        </p:txBody>
      </p:sp>
    </p:spTree>
    <p:extLst>
      <p:ext uri="{BB962C8B-B14F-4D97-AF65-F5344CB8AC3E}">
        <p14:creationId xmlns:p14="http://schemas.microsoft.com/office/powerpoint/2010/main" val="3497733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425575"/>
            <a:ext cx="10831512" cy="3139321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Maintain </a:t>
            </a:r>
            <a:r>
              <a:rPr lang="en-US" sz="2400" i="1" dirty="0">
                <a:solidFill>
                  <a:schemeClr val="tx1"/>
                </a:solidFill>
              </a:rPr>
              <a:t>wait-for</a:t>
            </a:r>
            <a:r>
              <a:rPr lang="en-US" sz="2400" dirty="0">
                <a:solidFill>
                  <a:schemeClr val="tx1"/>
                </a:solidFill>
              </a:rPr>
              <a:t> graph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Caladea"/>
              </a:rPr>
              <a:t>Nodes are processes.</a:t>
            </a:r>
          </a:p>
          <a:p>
            <a:pPr lvl="1"/>
            <a:r>
              <a:rPr lang="en-US" sz="2000" i="1" dirty="0">
                <a:solidFill>
                  <a:schemeClr val="tx1"/>
                </a:solidFill>
                <a:latin typeface="Caladea"/>
              </a:rPr>
              <a:t>P</a:t>
            </a:r>
            <a:r>
              <a:rPr lang="en-US" sz="2000" i="1" baseline="-25000" dirty="0">
                <a:solidFill>
                  <a:schemeClr val="tx1"/>
                </a:solidFill>
                <a:latin typeface="Caladea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adea"/>
                <a:sym typeface="Symbol" pitchFamily="18" charset="2"/>
              </a:rPr>
              <a:t> </a:t>
            </a:r>
            <a:r>
              <a:rPr lang="en-US" sz="2000" i="1" dirty="0" err="1">
                <a:solidFill>
                  <a:schemeClr val="tx1"/>
                </a:solidFill>
                <a:latin typeface="Caladea"/>
                <a:sym typeface="Symbol" pitchFamily="18" charset="2"/>
              </a:rPr>
              <a:t>P</a:t>
            </a:r>
            <a:r>
              <a:rPr lang="en-US" sz="2000" i="1" baseline="-25000" dirty="0" err="1">
                <a:solidFill>
                  <a:schemeClr val="tx1"/>
                </a:solidFill>
                <a:latin typeface="Caladea"/>
                <a:sym typeface="Symbol" pitchFamily="18" charset="2"/>
              </a:rPr>
              <a:t>j</a:t>
            </a:r>
            <a:r>
              <a:rPr lang="en-US" sz="2000" i="1" baseline="-25000" dirty="0">
                <a:solidFill>
                  <a:schemeClr val="tx1"/>
                </a:solidFill>
                <a:latin typeface="Caladea"/>
                <a:sym typeface="Symbol" pitchFamily="18" charset="2"/>
              </a:rPr>
              <a:t>   </a:t>
            </a:r>
            <a:r>
              <a:rPr lang="en-US" sz="2000" dirty="0">
                <a:solidFill>
                  <a:schemeClr val="tx1"/>
                </a:solidFill>
                <a:latin typeface="Caladea"/>
                <a:sym typeface="Symbol" pitchFamily="18" charset="2"/>
              </a:rPr>
              <a:t>if </a:t>
            </a:r>
            <a:r>
              <a:rPr lang="en-US" sz="2000" i="1" dirty="0">
                <a:solidFill>
                  <a:schemeClr val="tx1"/>
                </a:solidFill>
                <a:latin typeface="Caladea"/>
                <a:sym typeface="Symbol" pitchFamily="18" charset="2"/>
              </a:rPr>
              <a:t>P</a:t>
            </a:r>
            <a:r>
              <a:rPr lang="en-US" sz="2000" i="1" baseline="-25000" dirty="0">
                <a:solidFill>
                  <a:schemeClr val="tx1"/>
                </a:solidFill>
                <a:latin typeface="Caladea"/>
                <a:sym typeface="Symbol" pitchFamily="18" charset="2"/>
              </a:rPr>
              <a:t>i</a:t>
            </a:r>
            <a:r>
              <a:rPr lang="en-US" sz="2000" i="1" dirty="0">
                <a:solidFill>
                  <a:schemeClr val="tx1"/>
                </a:solidFill>
                <a:latin typeface="Caladea"/>
                <a:sym typeface="Symbol" pitchFamily="18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ladea"/>
                <a:sym typeface="Symbol" pitchFamily="18" charset="2"/>
              </a:rPr>
              <a:t>is waiting for</a:t>
            </a:r>
            <a:r>
              <a:rPr lang="en-US" sz="2000" i="1" dirty="0">
                <a:solidFill>
                  <a:schemeClr val="tx1"/>
                </a:solidFill>
                <a:latin typeface="Caladea"/>
                <a:sym typeface="Symbol" pitchFamily="18" charset="2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adea"/>
                <a:sym typeface="Symbol" pitchFamily="18" charset="2"/>
              </a:rPr>
              <a:t>P</a:t>
            </a:r>
            <a:r>
              <a:rPr lang="en-US" sz="2000" i="1" baseline="-25000" dirty="0" err="1">
                <a:solidFill>
                  <a:schemeClr val="tx1"/>
                </a:solidFill>
                <a:latin typeface="Caladea"/>
                <a:sym typeface="Symbol" pitchFamily="18" charset="2"/>
              </a:rPr>
              <a:t>j</a:t>
            </a:r>
            <a:r>
              <a:rPr lang="en-US" sz="2000" i="1" dirty="0">
                <a:solidFill>
                  <a:schemeClr val="tx1"/>
                </a:solidFill>
                <a:latin typeface="Caladea"/>
                <a:sym typeface="Symbol" pitchFamily="18" charset="2"/>
              </a:rPr>
              <a:t>.</a:t>
            </a:r>
            <a:br>
              <a:rPr lang="en-US" sz="2000" i="1" dirty="0">
                <a:solidFill>
                  <a:schemeClr val="tx1"/>
                </a:solidFill>
                <a:latin typeface="Caladea"/>
                <a:sym typeface="Symbol" pitchFamily="18" charset="2"/>
              </a:rPr>
            </a:br>
            <a:endParaRPr lang="en-US" sz="2000" i="1" dirty="0">
              <a:solidFill>
                <a:schemeClr val="tx1"/>
              </a:solidFill>
              <a:latin typeface="Caladea"/>
              <a:sym typeface="Symbol" pitchFamily="18" charset="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Periodically invoke an algorithm that searches for a cycle in the graph. If there is a cycle, there exists a deadlock.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 algorithm to detect a cycle in a graph requires an order of</a:t>
            </a:r>
            <a:r>
              <a:rPr lang="en-US" sz="2400" i="1" dirty="0">
                <a:solidFill>
                  <a:schemeClr val="tx1"/>
                </a:solidFill>
              </a:rPr>
              <a:t> n</a:t>
            </a:r>
            <a:r>
              <a:rPr lang="en-US" sz="2400" baseline="30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operations, where </a:t>
            </a:r>
            <a:r>
              <a:rPr lang="en-US" sz="2400" i="1" dirty="0">
                <a:solidFill>
                  <a:schemeClr val="tx1"/>
                </a:solidFill>
              </a:rPr>
              <a:t>n</a:t>
            </a:r>
            <a:r>
              <a:rPr lang="en-US" sz="2400" dirty="0">
                <a:solidFill>
                  <a:schemeClr val="tx1"/>
                </a:solidFill>
              </a:rPr>
              <a:t> is the number of vertices in the graph.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89529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Single Instance of each Resource type</a:t>
            </a:r>
            <a:endParaRPr lang="en-US" sz="2000" b="1" i="1" u="sng" dirty="0">
              <a:latin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1381448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57400" y="487680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 smtClean="0">
                <a:latin typeface="Caladea"/>
              </a:rPr>
              <a:t>Resource Allocation Graph	Corresponding Wait-for-Graph</a:t>
            </a:r>
            <a:endParaRPr lang="en-US" sz="2000" dirty="0">
              <a:latin typeface="Caladea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" t="7358" r="523" b="7356"/>
          <a:stretch>
            <a:fillRect/>
          </a:stretch>
        </p:blipFill>
        <p:spPr bwMode="auto">
          <a:xfrm>
            <a:off x="2057400" y="1273567"/>
            <a:ext cx="7142162" cy="344328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782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990600"/>
            <a:ext cx="10591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Several instances of a Resource type</a:t>
            </a:r>
          </a:p>
          <a:p>
            <a:pPr fontAlgn="base"/>
            <a:endParaRPr lang="en-US" sz="2000" b="1" i="1" u="sng" dirty="0">
              <a:latin typeface="Caladea"/>
            </a:endParaRPr>
          </a:p>
          <a:p>
            <a:pPr fontAlgn="base"/>
            <a:r>
              <a:rPr lang="en-US" sz="2000" b="1" i="1" u="sng" dirty="0">
                <a:latin typeface="Caladea"/>
              </a:rPr>
              <a:t>Detection Algorithm</a:t>
            </a:r>
          </a:p>
          <a:p>
            <a:pPr fontAlgn="base"/>
            <a:endParaRPr lang="en-US" sz="2000" b="1" i="1" u="sng" dirty="0">
              <a:latin typeface="Caladea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57400"/>
            <a:ext cx="10044112" cy="2462213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Available</a:t>
            </a:r>
            <a:r>
              <a:rPr lang="en-US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A vector of length </a:t>
            </a:r>
            <a:r>
              <a:rPr lang="en-US" i="1" dirty="0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 indicates the number of available resources of each type.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Allocation</a:t>
            </a:r>
            <a:r>
              <a:rPr lang="en-US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An </a:t>
            </a:r>
            <a:r>
              <a:rPr lang="en-US" i="1" dirty="0">
                <a:solidFill>
                  <a:schemeClr val="tx1"/>
                </a:solidFill>
              </a:rPr>
              <a:t>n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i="1" dirty="0">
                <a:solidFill>
                  <a:schemeClr val="tx1"/>
                </a:solidFill>
              </a:rPr>
              <a:t> m</a:t>
            </a:r>
            <a:r>
              <a:rPr lang="en-US" dirty="0">
                <a:solidFill>
                  <a:schemeClr val="tx1"/>
                </a:solidFill>
              </a:rPr>
              <a:t> matrix defines the number of resources of each type currently allocated to each process.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Request</a:t>
            </a:r>
            <a:r>
              <a:rPr lang="en-US" i="1" dirty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chemeClr val="tx1"/>
                </a:solidFill>
              </a:rPr>
              <a:t>  An </a:t>
            </a:r>
            <a:r>
              <a:rPr lang="en-US" i="1" dirty="0">
                <a:solidFill>
                  <a:schemeClr val="tx1"/>
                </a:solidFill>
              </a:rPr>
              <a:t>n </a:t>
            </a:r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US" i="1" dirty="0">
                <a:solidFill>
                  <a:schemeClr val="tx1"/>
                </a:solidFill>
              </a:rPr>
              <a:t> m</a:t>
            </a:r>
            <a:r>
              <a:rPr lang="en-US" dirty="0">
                <a:solidFill>
                  <a:schemeClr val="tx1"/>
                </a:solidFill>
              </a:rPr>
              <a:t> matrix indicates the current request  of each process.  If </a:t>
            </a:r>
            <a:r>
              <a:rPr lang="en-US" i="1" dirty="0">
                <a:solidFill>
                  <a:schemeClr val="tx1"/>
                </a:solidFill>
              </a:rPr>
              <a:t>Request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 err="1">
                <a:solidFill>
                  <a:schemeClr val="tx1"/>
                </a:solidFill>
              </a:rPr>
              <a:t>i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i="1" dirty="0">
                <a:solidFill>
                  <a:schemeClr val="tx1"/>
                </a:solidFill>
              </a:rPr>
              <a:t>k</a:t>
            </a:r>
            <a:r>
              <a:rPr lang="en-US" dirty="0">
                <a:solidFill>
                  <a:schemeClr val="tx1"/>
                </a:solidFill>
              </a:rPr>
              <a:t>, then process</a:t>
            </a:r>
            <a:r>
              <a:rPr lang="en-US" i="1" dirty="0">
                <a:solidFill>
                  <a:schemeClr val="tx1"/>
                </a:solidFill>
              </a:rPr>
              <a:t> P</a:t>
            </a:r>
            <a:r>
              <a:rPr lang="en-US" i="1" baseline="-25000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is requesting</a:t>
            </a:r>
            <a:r>
              <a:rPr lang="en-US" i="1" dirty="0">
                <a:solidFill>
                  <a:schemeClr val="tx1"/>
                </a:solidFill>
              </a:rPr>
              <a:t> k</a:t>
            </a:r>
            <a:r>
              <a:rPr lang="en-US" dirty="0">
                <a:solidFill>
                  <a:schemeClr val="tx1"/>
                </a:solidFill>
              </a:rPr>
              <a:t> more instances of resource type. </a:t>
            </a:r>
            <a:r>
              <a:rPr lang="en-US" i="1" dirty="0" err="1">
                <a:solidFill>
                  <a:schemeClr val="tx1"/>
                </a:solidFill>
              </a:rPr>
              <a:t>R</a:t>
            </a:r>
            <a:r>
              <a:rPr lang="en-US" i="1" baseline="-25000" dirty="0" err="1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591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901" y="0"/>
            <a:ext cx="96312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/>
              <a:t>Deadlocks----System Model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66822"/>
            <a:ext cx="12192000" cy="472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40005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400" dirty="0" smtClean="0"/>
              <a:t>3) </a:t>
            </a:r>
            <a:r>
              <a:rPr lang="en-US" sz="2000" b="1" u="sng" dirty="0" smtClean="0"/>
              <a:t>Release</a:t>
            </a:r>
            <a:endParaRPr lang="en-US" sz="2000" b="1" u="sng" dirty="0"/>
          </a:p>
          <a:p>
            <a:pPr marL="914400" indent="-74295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dirty="0"/>
              <a:t>			Once the process finishes its jobs then it should </a:t>
            </a:r>
            <a:r>
              <a:rPr lang="en-US" sz="2000" dirty="0" smtClean="0"/>
              <a:t>release the </a:t>
            </a:r>
            <a:r>
              <a:rPr lang="en-US" sz="2000" dirty="0"/>
              <a:t>resources that it </a:t>
            </a:r>
            <a:r>
              <a:rPr lang="en-US" sz="2000" dirty="0" smtClean="0"/>
              <a:t>owns. </a:t>
            </a:r>
          </a:p>
          <a:p>
            <a:pPr marL="914400" indent="-742950" algn="just">
              <a:lnSpc>
                <a:spcPct val="100000"/>
              </a:lnSpc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dirty="0"/>
              <a:t>           </a:t>
            </a:r>
            <a:r>
              <a:rPr lang="en-US" sz="2000" dirty="0" smtClean="0"/>
              <a:t>These </a:t>
            </a:r>
            <a:r>
              <a:rPr lang="en-US" sz="2000" dirty="0"/>
              <a:t>are done through system calls like, request(), release(), open(), </a:t>
            </a:r>
            <a:r>
              <a:rPr lang="en-US" sz="2000" dirty="0" smtClean="0"/>
              <a:t>close() </a:t>
            </a:r>
            <a:r>
              <a:rPr lang="en-US" sz="2000" dirty="0"/>
              <a:t>(for files), </a:t>
            </a:r>
            <a:r>
              <a:rPr lang="en-US" sz="2000" dirty="0" smtClean="0"/>
              <a:t>allocate() </a:t>
            </a:r>
            <a:r>
              <a:rPr lang="en-US" sz="2000" dirty="0"/>
              <a:t>&amp; </a:t>
            </a:r>
            <a:r>
              <a:rPr lang="en-US" sz="2000" dirty="0" smtClean="0"/>
              <a:t>free() </a:t>
            </a:r>
            <a:r>
              <a:rPr lang="en-US" sz="2000" dirty="0"/>
              <a:t>(for memory space</a:t>
            </a:r>
            <a:r>
              <a:rPr lang="en-US" sz="2000" dirty="0" smtClean="0"/>
              <a:t>).</a:t>
            </a:r>
          </a:p>
          <a:p>
            <a:pPr marL="400050" indent="-4000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 </a:t>
            </a:r>
            <a:r>
              <a:rPr lang="en-US" sz="2000" dirty="0"/>
              <a:t>In order to check the availability of the </a:t>
            </a:r>
            <a:r>
              <a:rPr lang="en-US" sz="2000" dirty="0" smtClean="0"/>
              <a:t>resources, OS </a:t>
            </a:r>
            <a:r>
              <a:rPr lang="en-US" sz="2000" dirty="0"/>
              <a:t>maintains </a:t>
            </a:r>
            <a:r>
              <a:rPr lang="en-US" sz="2000" dirty="0" smtClean="0"/>
              <a:t>a table called </a:t>
            </a:r>
            <a:r>
              <a:rPr lang="en-US" sz="2000" b="1" dirty="0"/>
              <a:t>system </a:t>
            </a:r>
            <a:r>
              <a:rPr lang="en-US" sz="2000" b="1" dirty="0" smtClean="0"/>
              <a:t>table.</a:t>
            </a:r>
          </a:p>
          <a:p>
            <a:pPr marL="400050" indent="-4000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/>
              <a:t>A </a:t>
            </a:r>
            <a:r>
              <a:rPr lang="en-US" sz="2000" dirty="0" smtClean="0"/>
              <a:t>system </a:t>
            </a:r>
            <a:r>
              <a:rPr lang="en-US" sz="2000" dirty="0"/>
              <a:t>table c</a:t>
            </a:r>
            <a:r>
              <a:rPr lang="en-US" sz="2000" dirty="0" smtClean="0"/>
              <a:t>onsists of </a:t>
            </a:r>
            <a:r>
              <a:rPr lang="en-US" sz="2000" dirty="0"/>
              <a:t>following </a:t>
            </a:r>
            <a:r>
              <a:rPr lang="en-US" sz="2000" dirty="0" smtClean="0"/>
              <a:t>information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How many resources of each </a:t>
            </a:r>
            <a:r>
              <a:rPr lang="en-US" sz="2000" dirty="0"/>
              <a:t>type are there</a:t>
            </a:r>
            <a:r>
              <a:rPr lang="en-US" sz="2000" dirty="0" smtClean="0"/>
              <a:t>.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How many are allocated</a:t>
            </a:r>
            <a:endParaRPr lang="en-US" sz="2000" dirty="0"/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/>
              <a:t>H</a:t>
            </a:r>
            <a:r>
              <a:rPr lang="en-US" sz="2000" dirty="0" smtClean="0"/>
              <a:t>ow </a:t>
            </a:r>
            <a:r>
              <a:rPr lang="en-US" sz="2000" dirty="0"/>
              <a:t>many </a:t>
            </a:r>
            <a:r>
              <a:rPr lang="en-US" sz="2000" dirty="0" smtClean="0"/>
              <a:t>are free 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which </a:t>
            </a:r>
            <a:r>
              <a:rPr lang="en-US" sz="2000" dirty="0"/>
              <a:t>are the process which requests for the </a:t>
            </a:r>
            <a:r>
              <a:rPr lang="en-US" sz="2000" dirty="0" smtClean="0"/>
              <a:t>particular resource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to </a:t>
            </a:r>
            <a:r>
              <a:rPr lang="en-US" sz="2000" dirty="0"/>
              <a:t>which process, resources are </a:t>
            </a:r>
            <a:r>
              <a:rPr lang="en-US" sz="2000" dirty="0" smtClean="0"/>
              <a:t>allocated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if </a:t>
            </a:r>
            <a:r>
              <a:rPr lang="en-US" sz="2000" dirty="0"/>
              <a:t>all the instances of a particular resource </a:t>
            </a:r>
            <a:r>
              <a:rPr lang="en-US" sz="2000" dirty="0" smtClean="0"/>
              <a:t>are </a:t>
            </a:r>
            <a:r>
              <a:rPr lang="en-US" sz="2000" dirty="0"/>
              <a:t>already allocated, if another process request for the same, then that process will be added to the waiting queue of </a:t>
            </a:r>
            <a:r>
              <a:rPr lang="en-US" sz="2000" dirty="0" smtClean="0"/>
              <a:t>that </a:t>
            </a:r>
            <a:r>
              <a:rPr lang="en-US" sz="2000" dirty="0"/>
              <a:t>resource.</a:t>
            </a:r>
          </a:p>
        </p:txBody>
      </p:sp>
    </p:spTree>
    <p:extLst>
      <p:ext uri="{BB962C8B-B14F-4D97-AF65-F5344CB8AC3E}">
        <p14:creationId xmlns:p14="http://schemas.microsoft.com/office/powerpoint/2010/main" val="218373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282700"/>
            <a:ext cx="9307512" cy="4493538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1.   Let </a:t>
            </a:r>
            <a:r>
              <a:rPr lang="en-US" i="1" dirty="0">
                <a:solidFill>
                  <a:schemeClr val="tx1"/>
                </a:solidFill>
              </a:rPr>
              <a:t>Work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>
                <a:solidFill>
                  <a:schemeClr val="tx1"/>
                </a:solidFill>
              </a:rPr>
              <a:t>Finish</a:t>
            </a:r>
            <a:r>
              <a:rPr lang="en-US" dirty="0">
                <a:solidFill>
                  <a:schemeClr val="tx1"/>
                </a:solidFill>
              </a:rPr>
              <a:t> be </a:t>
            </a:r>
            <a:r>
              <a:rPr lang="en-US" dirty="0" smtClean="0">
                <a:solidFill>
                  <a:schemeClr val="tx1"/>
                </a:solidFill>
              </a:rPr>
              <a:t>two arrays of </a:t>
            </a:r>
            <a:r>
              <a:rPr lang="en-US" dirty="0">
                <a:solidFill>
                  <a:schemeClr val="tx1"/>
                </a:solidFill>
              </a:rPr>
              <a:t>length </a:t>
            </a:r>
            <a:r>
              <a:rPr lang="en-US" i="1" dirty="0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, respectively Initialize:</a:t>
            </a:r>
          </a:p>
          <a:p>
            <a:pPr marL="850900" lvl="1" indent="-393700"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(a) </a:t>
            </a:r>
            <a:r>
              <a:rPr lang="en-US" i="1" dirty="0">
                <a:solidFill>
                  <a:schemeClr val="tx1"/>
                </a:solidFill>
              </a:rPr>
              <a:t>Work</a:t>
            </a:r>
            <a:r>
              <a:rPr lang="en-US" dirty="0">
                <a:solidFill>
                  <a:schemeClr val="tx1"/>
                </a:solidFill>
              </a:rPr>
              <a:t> = </a:t>
            </a:r>
            <a:r>
              <a:rPr lang="en-US" i="1" dirty="0">
                <a:solidFill>
                  <a:schemeClr val="tx1"/>
                </a:solidFill>
              </a:rPr>
              <a:t>Available</a:t>
            </a:r>
            <a:endParaRPr lang="en-US" dirty="0">
              <a:solidFill>
                <a:schemeClr val="tx1"/>
              </a:solidFill>
            </a:endParaRPr>
          </a:p>
          <a:p>
            <a:pPr marL="850900" lvl="1" indent="-393700"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(b)	For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= 1,2, …,</a:t>
            </a:r>
            <a:r>
              <a:rPr lang="en-US" i="1" dirty="0">
                <a:solidFill>
                  <a:schemeClr val="tx1"/>
                </a:solidFill>
              </a:rPr>
              <a:t> n</a:t>
            </a:r>
            <a:r>
              <a:rPr lang="en-US" dirty="0">
                <a:solidFill>
                  <a:schemeClr val="tx1"/>
                </a:solidFill>
              </a:rPr>
              <a:t>, if </a:t>
            </a:r>
            <a:r>
              <a:rPr lang="en-US" i="1" dirty="0" err="1">
                <a:solidFill>
                  <a:schemeClr val="tx1"/>
                </a:solidFill>
              </a:rPr>
              <a:t>Allocation</a:t>
            </a:r>
            <a:r>
              <a:rPr lang="en-US" i="1" baseline="-25000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Symbol" pitchFamily="18" charset="2"/>
              </a:rPr>
              <a:t> 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0, then </a:t>
            </a:r>
            <a:br>
              <a:rPr lang="en-US" dirty="0">
                <a:solidFill>
                  <a:schemeClr val="tx1"/>
                </a:solidFill>
                <a:sym typeface="Symbol" pitchFamily="18" charset="2"/>
              </a:rPr>
            </a:b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Finish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[i] = false</a:t>
            </a:r>
            <a:r>
              <a:rPr lang="en-US" dirty="0" smtClean="0">
                <a:solidFill>
                  <a:schemeClr val="tx1"/>
                </a:solidFill>
                <a:sym typeface="Symbol" pitchFamily="18" charset="2"/>
              </a:rPr>
              <a:t>; otherwise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,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Finish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[i] =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true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.</a:t>
            </a:r>
          </a:p>
          <a:p>
            <a:pPr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2.   Find </a:t>
            </a:r>
            <a:r>
              <a:rPr lang="en-US" dirty="0">
                <a:solidFill>
                  <a:schemeClr val="tx1"/>
                </a:solidFill>
              </a:rPr>
              <a:t>an index </a:t>
            </a:r>
            <a:r>
              <a:rPr lang="en-US" i="1" dirty="0">
                <a:solidFill>
                  <a:schemeClr val="tx1"/>
                </a:solidFill>
              </a:rPr>
              <a:t>i </a:t>
            </a:r>
            <a:r>
              <a:rPr lang="en-US" dirty="0">
                <a:solidFill>
                  <a:schemeClr val="tx1"/>
                </a:solidFill>
              </a:rPr>
              <a:t>such that both:</a:t>
            </a:r>
          </a:p>
          <a:p>
            <a:pPr marL="850900" lvl="1" indent="-393700"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(a)	</a:t>
            </a:r>
            <a:r>
              <a:rPr lang="en-US" i="1" dirty="0">
                <a:solidFill>
                  <a:schemeClr val="tx1"/>
                </a:solidFill>
              </a:rPr>
              <a:t>Finish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 == </a:t>
            </a:r>
            <a:r>
              <a:rPr lang="en-US" i="1" dirty="0">
                <a:solidFill>
                  <a:schemeClr val="tx1"/>
                </a:solidFill>
              </a:rPr>
              <a:t>false</a:t>
            </a:r>
            <a:endParaRPr lang="en-US" dirty="0">
              <a:solidFill>
                <a:schemeClr val="tx1"/>
              </a:solidFill>
            </a:endParaRPr>
          </a:p>
          <a:p>
            <a:pPr marL="850900" lvl="1" indent="-393700"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(b)	</a:t>
            </a:r>
            <a:r>
              <a:rPr lang="en-US" i="1" dirty="0" err="1">
                <a:solidFill>
                  <a:schemeClr val="tx1"/>
                </a:solidFill>
              </a:rPr>
              <a:t>Request</a:t>
            </a:r>
            <a:r>
              <a:rPr lang="en-US" i="1" baseline="-25000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Work</a:t>
            </a:r>
            <a:br>
              <a:rPr lang="en-US" i="1" dirty="0">
                <a:solidFill>
                  <a:schemeClr val="tx1"/>
                </a:solidFill>
                <a:sym typeface="Symbol" pitchFamily="18" charset="2"/>
              </a:rPr>
            </a:br>
            <a:endParaRPr lang="en-US" dirty="0">
              <a:solidFill>
                <a:schemeClr val="tx1"/>
              </a:solidFill>
              <a:sym typeface="Symbol" pitchFamily="18" charset="2"/>
            </a:endParaRPr>
          </a:p>
          <a:p>
            <a:pPr marL="850900" lvl="1" indent="-393700"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If no such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i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 exists, go to step 4. </a:t>
            </a:r>
            <a:endParaRPr lang="en-US" dirty="0" smtClean="0">
              <a:solidFill>
                <a:schemeClr val="tx1"/>
              </a:solidFill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 smtClean="0">
                <a:solidFill>
                  <a:schemeClr val="tx1"/>
                </a:solidFill>
              </a:rPr>
              <a:t>3.   </a:t>
            </a:r>
            <a:r>
              <a:rPr lang="en-US" i="1" dirty="0" smtClean="0">
                <a:solidFill>
                  <a:schemeClr val="tx1"/>
                </a:solidFill>
              </a:rPr>
              <a:t>Work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= </a:t>
            </a:r>
            <a:r>
              <a:rPr lang="en-US" i="1" dirty="0">
                <a:solidFill>
                  <a:schemeClr val="tx1"/>
                </a:solidFill>
              </a:rPr>
              <a:t>Work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i="1" dirty="0" err="1">
                <a:solidFill>
                  <a:schemeClr val="tx1"/>
                </a:solidFill>
              </a:rPr>
              <a:t>Allocation</a:t>
            </a:r>
            <a:r>
              <a:rPr lang="en-US" i="1" baseline="-25000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i="1" dirty="0">
                <a:solidFill>
                  <a:schemeClr val="tx1"/>
                </a:solidFill>
              </a:rPr>
              <a:t>Finish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 = </a:t>
            </a:r>
            <a:r>
              <a:rPr lang="en-US" i="1" dirty="0">
                <a:solidFill>
                  <a:schemeClr val="tx1"/>
                </a:solidFill>
              </a:rPr>
              <a:t>true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go to step 2.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r>
              <a:rPr lang="en-US" dirty="0">
                <a:solidFill>
                  <a:schemeClr val="tx1"/>
                </a:solidFill>
              </a:rPr>
              <a:t>4.	If </a:t>
            </a:r>
            <a:r>
              <a:rPr lang="en-US" i="1" dirty="0">
                <a:solidFill>
                  <a:schemeClr val="tx1"/>
                </a:solidFill>
              </a:rPr>
              <a:t>Finish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 == false, for some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, 1 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i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  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n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, then the system is in deadlock state. Moreover, if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Finish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[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i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] ==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false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, then </a:t>
            </a:r>
            <a:r>
              <a:rPr lang="en-US" i="1" dirty="0">
                <a:solidFill>
                  <a:schemeClr val="tx1"/>
                </a:solidFill>
                <a:sym typeface="Symbol" pitchFamily="18" charset="2"/>
              </a:rPr>
              <a:t>P</a:t>
            </a:r>
            <a:r>
              <a:rPr lang="en-US" i="1" baseline="-25000" dirty="0">
                <a:solidFill>
                  <a:schemeClr val="tx1"/>
                </a:solidFill>
                <a:sym typeface="Symbol" pitchFamily="18" charset="2"/>
              </a:rPr>
              <a:t>i</a:t>
            </a:r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 is deadlocked.</a:t>
            </a:r>
          </a:p>
          <a:p>
            <a:pPr marL="850900" lvl="1" indent="-393700">
              <a:buFont typeface="Monotype Sorts" pitchFamily="2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825802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Detection Algorithm</a:t>
            </a:r>
            <a:endParaRPr lang="en-US" sz="2000" b="1" i="1" u="sng" dirty="0">
              <a:latin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257713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111125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825802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Example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371600"/>
            <a:ext cx="10526712" cy="3693319"/>
          </a:xfrm>
        </p:spPr>
        <p:txBody>
          <a:bodyPr/>
          <a:lstStyle/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Five processes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 through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;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three resource types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(7 instances), </a:t>
            </a:r>
            <a:r>
              <a:rPr lang="en-US" i="1" dirty="0">
                <a:solidFill>
                  <a:schemeClr val="tx1"/>
                </a:solidFill>
              </a:rPr>
              <a:t>B </a:t>
            </a:r>
            <a:r>
              <a:rPr lang="en-US" dirty="0">
                <a:solidFill>
                  <a:schemeClr val="tx1"/>
                </a:solidFill>
              </a:rPr>
              <a:t>(2 instances), and </a:t>
            </a:r>
            <a:r>
              <a:rPr lang="en-US" i="1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(6 instances).</a:t>
            </a:r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Snapshot at time </a:t>
            </a:r>
            <a:r>
              <a:rPr lang="en-US" i="1" dirty="0">
                <a:solidFill>
                  <a:schemeClr val="tx1"/>
                </a:solidFill>
              </a:rPr>
              <a:t>T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	 </a:t>
            </a:r>
            <a:r>
              <a:rPr lang="en-US" i="1" u="sng" dirty="0">
                <a:solidFill>
                  <a:schemeClr val="tx1"/>
                </a:solidFill>
              </a:rPr>
              <a:t>Allocation</a:t>
            </a:r>
            <a:r>
              <a:rPr lang="en-US" i="1" dirty="0">
                <a:solidFill>
                  <a:schemeClr val="tx1"/>
                </a:solidFill>
              </a:rPr>
              <a:t>	</a:t>
            </a:r>
            <a:r>
              <a:rPr lang="en-US" i="1" u="sng" dirty="0">
                <a:solidFill>
                  <a:schemeClr val="tx1"/>
                </a:solidFill>
              </a:rPr>
              <a:t>Request</a:t>
            </a:r>
            <a:r>
              <a:rPr lang="en-US" i="1" dirty="0">
                <a:solidFill>
                  <a:schemeClr val="tx1"/>
                </a:solidFill>
              </a:rPr>
              <a:t>	</a:t>
            </a:r>
            <a:r>
              <a:rPr lang="en-US" i="1" u="sng" dirty="0">
                <a:solidFill>
                  <a:schemeClr val="tx1"/>
                </a:solidFill>
              </a:rPr>
              <a:t>Available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	</a:t>
            </a:r>
            <a:r>
              <a:rPr lang="en-US" i="1" dirty="0">
                <a:solidFill>
                  <a:schemeClr val="tx1"/>
                </a:solidFill>
              </a:rPr>
              <a:t>A B C 	A B C 	A B C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	0 1 0 	0 0 0 	0 0 0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	2 0 0 	2 0 2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	3 0 3	0 0 0 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	2 1 1 	1 0 0 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	0 0 2 	0 0 2</a:t>
            </a:r>
          </a:p>
          <a:p>
            <a:pPr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r>
              <a:rPr lang="en-US" dirty="0">
                <a:solidFill>
                  <a:schemeClr val="tx1"/>
                </a:solidFill>
              </a:rPr>
              <a:t>Sequence &lt;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&gt; will result in </a:t>
            </a:r>
            <a:r>
              <a:rPr lang="en-US" i="1" dirty="0">
                <a:solidFill>
                  <a:schemeClr val="tx1"/>
                </a:solidFill>
              </a:rPr>
              <a:t>Finish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] = true for all </a:t>
            </a:r>
            <a:r>
              <a:rPr lang="en-US" i="1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buFont typeface="Monotype Sorts" pitchFamily="2" charset="2"/>
              <a:buNone/>
              <a:tabLst>
                <a:tab pos="1428750" algn="l"/>
                <a:tab pos="2338388" algn="ctr"/>
                <a:tab pos="3594100" algn="ctr"/>
                <a:tab pos="4921250" algn="ctr"/>
              </a:tabLs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17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825802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Example(</a:t>
            </a:r>
            <a:r>
              <a:rPr lang="en-US" sz="2000" b="1" i="1" u="sng" dirty="0" err="1" smtClean="0">
                <a:latin typeface="Caladea"/>
              </a:rPr>
              <a:t>contd</a:t>
            </a:r>
            <a:r>
              <a:rPr lang="en-US" sz="2000" b="1" i="1" u="sng" dirty="0" smtClean="0">
                <a:latin typeface="Caladea"/>
              </a:rPr>
              <a:t>)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282700"/>
            <a:ext cx="13193712" cy="3693319"/>
          </a:xfrm>
        </p:spPr>
        <p:txBody>
          <a:bodyPr/>
          <a:lstStyle/>
          <a:p>
            <a:pPr>
              <a:tabLst>
                <a:tab pos="2800350" algn="l"/>
                <a:tab pos="3708400" algn="ctr"/>
              </a:tabLst>
            </a:pP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requests an additional instance of type</a:t>
            </a:r>
            <a:r>
              <a:rPr lang="en-US" i="1" dirty="0">
                <a:solidFill>
                  <a:schemeClr val="tx1"/>
                </a:solidFill>
              </a:rPr>
              <a:t> C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			</a:t>
            </a:r>
            <a:r>
              <a:rPr lang="en-US" i="1" u="sng" dirty="0">
                <a:solidFill>
                  <a:schemeClr val="tx1"/>
                </a:solidFill>
              </a:rPr>
              <a:t>Request</a:t>
            </a:r>
            <a:endParaRPr lang="en-US" i="1" dirty="0">
              <a:solidFill>
                <a:schemeClr val="tx1"/>
              </a:solidFill>
            </a:endParaRP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i="1" dirty="0">
                <a:solidFill>
                  <a:schemeClr val="tx1"/>
                </a:solidFill>
              </a:rPr>
              <a:t>			A B C</a:t>
            </a: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	0 0 0</a:t>
            </a: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		 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chemeClr val="tx1"/>
                </a:solidFill>
              </a:rPr>
              <a:t>	2 0 1</a:t>
            </a: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	0 0 1</a:t>
            </a: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r>
              <a:rPr lang="en-US" dirty="0">
                <a:solidFill>
                  <a:schemeClr val="tx1"/>
                </a:solidFill>
              </a:rPr>
              <a:t>	1 0 0 </a:t>
            </a:r>
          </a:p>
          <a:p>
            <a:pPr>
              <a:buFont typeface="Monotype Sorts" pitchFamily="2" charset="2"/>
              <a:buNone/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i="1" dirty="0">
                <a:solidFill>
                  <a:schemeClr val="tx1"/>
                </a:solidFill>
              </a:rPr>
              <a:t>P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	0 0 2</a:t>
            </a:r>
          </a:p>
          <a:p>
            <a:pPr>
              <a:tabLst>
                <a:tab pos="2800350" algn="l"/>
                <a:tab pos="3708400" algn="ctr"/>
              </a:tabLst>
            </a:pPr>
            <a:r>
              <a:rPr lang="en-US" dirty="0">
                <a:solidFill>
                  <a:schemeClr val="tx1"/>
                </a:solidFill>
              </a:rPr>
              <a:t>State of system?</a:t>
            </a:r>
          </a:p>
          <a:p>
            <a:pPr marL="800100" lvl="1" indent="-342900">
              <a:buFont typeface="Arial" pitchFamily="34" charset="0"/>
              <a:buChar char="•"/>
              <a:tabLst>
                <a:tab pos="2800350" algn="l"/>
                <a:tab pos="3708400" algn="ctr"/>
              </a:tabLst>
            </a:pPr>
            <a:r>
              <a:rPr lang="en-US" sz="2000" dirty="0">
                <a:solidFill>
                  <a:schemeClr val="tx1"/>
                </a:solidFill>
                <a:latin typeface="Caladea"/>
              </a:rPr>
              <a:t>Can reclaim resources held by process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P</a:t>
            </a:r>
            <a:r>
              <a:rPr lang="en-US" sz="2000" baseline="-25000" dirty="0">
                <a:solidFill>
                  <a:schemeClr val="tx1"/>
                </a:solidFill>
                <a:latin typeface="Caladea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, but insufficient resources to fulfill </a:t>
            </a:r>
            <a:endParaRPr lang="en-US" sz="2000" dirty="0" smtClean="0">
              <a:solidFill>
                <a:schemeClr val="tx1"/>
              </a:solidFill>
              <a:latin typeface="Caladea"/>
            </a:endParaRPr>
          </a:p>
          <a:p>
            <a:pPr lvl="1">
              <a:tabLst>
                <a:tab pos="2800350" algn="l"/>
                <a:tab pos="3708400" algn="ctr"/>
              </a:tabLst>
            </a:pPr>
            <a:r>
              <a:rPr lang="en-US" sz="2000" dirty="0" smtClean="0">
                <a:solidFill>
                  <a:schemeClr val="tx1"/>
                </a:solidFill>
                <a:latin typeface="Caladea"/>
              </a:rPr>
              <a:t>other 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processes; </a:t>
            </a:r>
            <a:r>
              <a:rPr lang="en-US" sz="2000" dirty="0" smtClean="0">
                <a:solidFill>
                  <a:schemeClr val="tx1"/>
                </a:solidFill>
                <a:latin typeface="Caladea"/>
              </a:rPr>
              <a:t>requests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  <a:tabLst>
                <a:tab pos="2800350" algn="l"/>
                <a:tab pos="3708400" algn="ctr"/>
              </a:tabLst>
            </a:pPr>
            <a:r>
              <a:rPr lang="en-US" sz="2000" dirty="0">
                <a:solidFill>
                  <a:schemeClr val="tx1"/>
                </a:solidFill>
                <a:latin typeface="Caladea"/>
              </a:rPr>
              <a:t>Deadlock exists, consisting of processes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P</a:t>
            </a:r>
            <a:r>
              <a:rPr lang="en-US" sz="2000" baseline="-25000" dirty="0">
                <a:solidFill>
                  <a:schemeClr val="tx1"/>
                </a:solidFill>
                <a:latin typeface="Caladea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, </a:t>
            </a:r>
            <a:r>
              <a:rPr lang="en-US" sz="2000" baseline="-25000" dirty="0">
                <a:solidFill>
                  <a:schemeClr val="tx1"/>
                </a:solidFill>
                <a:latin typeface="Caladea"/>
              </a:rPr>
              <a:t>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P</a:t>
            </a:r>
            <a:r>
              <a:rPr lang="en-US" sz="2000" baseline="-25000" dirty="0">
                <a:solidFill>
                  <a:schemeClr val="tx1"/>
                </a:solidFill>
                <a:latin typeface="Caladea"/>
              </a:rPr>
              <a:t>2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,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P</a:t>
            </a:r>
            <a:r>
              <a:rPr lang="en-US" sz="2000" baseline="-25000" dirty="0">
                <a:solidFill>
                  <a:schemeClr val="tx1"/>
                </a:solidFill>
                <a:latin typeface="Caladea"/>
              </a:rPr>
              <a:t>3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, and </a:t>
            </a:r>
            <a:r>
              <a:rPr lang="en-US" sz="2000" i="1" dirty="0">
                <a:solidFill>
                  <a:schemeClr val="tx1"/>
                </a:solidFill>
                <a:latin typeface="Caladea"/>
              </a:rPr>
              <a:t>P</a:t>
            </a:r>
            <a:r>
              <a:rPr lang="en-US" sz="2000" baseline="-25000" dirty="0">
                <a:solidFill>
                  <a:schemeClr val="tx1"/>
                </a:solidFill>
                <a:latin typeface="Caladea"/>
              </a:rPr>
              <a:t>4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272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Deadlock Detection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990600"/>
            <a:ext cx="1059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b="1" i="1" u="sng" dirty="0" smtClean="0">
                <a:latin typeface="Caladea"/>
              </a:rPr>
              <a:t>Detection Algorithm Usage</a:t>
            </a:r>
            <a:endParaRPr lang="en-US" sz="2000" b="1" i="1" u="sng" dirty="0">
              <a:latin typeface="Caladea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752600"/>
            <a:ext cx="11060112" cy="2462213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When, and how often, to invoke depends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Caladea"/>
              </a:rPr>
              <a:t>How often a deadlock is likely to </a:t>
            </a:r>
            <a:r>
              <a:rPr lang="en-US" sz="2000" dirty="0" smtClean="0">
                <a:solidFill>
                  <a:schemeClr val="tx1"/>
                </a:solidFill>
                <a:latin typeface="Caladea"/>
              </a:rPr>
              <a:t>occur?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chemeClr val="tx1"/>
                </a:solidFill>
                <a:latin typeface="Caladea"/>
              </a:rPr>
              <a:t>How 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many processes will need to be rolled back?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Caladea"/>
                <a:sym typeface="Wingdings" pitchFamily="2" charset="2"/>
              </a:rPr>
              <a:t></a:t>
            </a:r>
            <a:r>
              <a:rPr lang="en-US" sz="2000" dirty="0" smtClean="0">
                <a:solidFill>
                  <a:schemeClr val="tx1"/>
                </a:solidFill>
                <a:latin typeface="Caladea"/>
              </a:rPr>
              <a:t>one </a:t>
            </a:r>
            <a:r>
              <a:rPr lang="en-US" sz="2000" dirty="0">
                <a:solidFill>
                  <a:schemeClr val="tx1"/>
                </a:solidFill>
                <a:latin typeface="Caladea"/>
              </a:rPr>
              <a:t>for each disjoint cycle</a:t>
            </a:r>
            <a:br>
              <a:rPr lang="en-US" sz="2000" dirty="0">
                <a:solidFill>
                  <a:schemeClr val="tx1"/>
                </a:solidFill>
                <a:latin typeface="Caladea"/>
              </a:rPr>
            </a:br>
            <a:endParaRPr lang="en-US" sz="2000" dirty="0">
              <a:solidFill>
                <a:schemeClr val="tx1"/>
              </a:solidFill>
              <a:latin typeface="Calad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detection algorithm is invoked arbitrarily, there may be many cycles in the </a:t>
            </a:r>
            <a:r>
              <a:rPr lang="en-US" dirty="0" smtClean="0">
                <a:solidFill>
                  <a:schemeClr val="tx1"/>
                </a:solidFill>
              </a:rPr>
              <a:t>resource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lang="en-US" dirty="0">
                <a:solidFill>
                  <a:schemeClr val="tx1"/>
                </a:solidFill>
              </a:rPr>
              <a:t>graph and so we would not be able to tell which of the many deadlocked processes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“</a:t>
            </a:r>
            <a:r>
              <a:rPr lang="en-US" dirty="0">
                <a:solidFill>
                  <a:schemeClr val="tx1"/>
                </a:solidFill>
              </a:rPr>
              <a:t>caused” the deadlock.</a:t>
            </a:r>
          </a:p>
        </p:txBody>
      </p:sp>
    </p:spTree>
    <p:extLst>
      <p:ext uri="{BB962C8B-B14F-4D97-AF65-F5344CB8AC3E}">
        <p14:creationId xmlns:p14="http://schemas.microsoft.com/office/powerpoint/2010/main" val="393238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Recovery from Deadlock-Process Termination</a:t>
            </a:r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62000" y="1447800"/>
            <a:ext cx="10896600" cy="320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rgbClr val="44536A"/>
                </a:solidFill>
                <a:latin typeface="Caladea"/>
                <a:ea typeface="+mn-ea"/>
                <a:cs typeface="Calade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Abort all deadlocked processes.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Abort one process at a time until the deadlock cycle is eliminated.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 which order should we choose to abort?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Caladea"/>
              </a:rPr>
              <a:t>Priority of the process.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Caladea"/>
              </a:rPr>
              <a:t>How long process has computed, and how much longer to completion.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Caladea"/>
              </a:rPr>
              <a:t>Resources the process has used.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Caladea"/>
              </a:rPr>
              <a:t>Resources process needs to complete.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Caladea"/>
              </a:rPr>
              <a:t>How many processes will need to be terminated.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Caladea"/>
              </a:rPr>
              <a:t>Is process interactive or batch?</a:t>
            </a:r>
            <a:endParaRPr lang="en-US" dirty="0">
              <a:latin typeface="Caladea"/>
            </a:endParaRPr>
          </a:p>
        </p:txBody>
      </p:sp>
    </p:spTree>
    <p:extLst>
      <p:ext uri="{BB962C8B-B14F-4D97-AF65-F5344CB8AC3E}">
        <p14:creationId xmlns:p14="http://schemas.microsoft.com/office/powerpoint/2010/main" val="1348383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blob:https://web.whatsapp.com/968df534-5712-4512-8bd1-e3052214531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1747" y="31191"/>
            <a:ext cx="10050653" cy="574675"/>
          </a:xfrm>
        </p:spPr>
        <p:txBody>
          <a:bodyPr/>
          <a:lstStyle/>
          <a:p>
            <a:r>
              <a:rPr lang="en-US" dirty="0" smtClean="0"/>
              <a:t>Recovery from Deadlock-Resource Preemption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10972800" cy="1846659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Selecting a victim – minimize cost.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Rollback – return to some safe state, restart process for that state.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Starvation –  same process may always be picked as victim, include number of rollback in cost factor.</a:t>
            </a:r>
          </a:p>
        </p:txBody>
      </p:sp>
    </p:spTree>
    <p:extLst>
      <p:ext uri="{BB962C8B-B14F-4D97-AF65-F5344CB8AC3E}">
        <p14:creationId xmlns:p14="http://schemas.microsoft.com/office/powerpoint/2010/main" val="226117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901" y="0"/>
            <a:ext cx="96312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/>
              <a:t>Deadlocks----System Model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762000"/>
            <a:ext cx="1210906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Situation </a:t>
            </a:r>
            <a:r>
              <a:rPr lang="en-US" sz="2000" dirty="0"/>
              <a:t>in which 2 or more processes / threads get </a:t>
            </a:r>
            <a:r>
              <a:rPr lang="en-US" sz="2000" dirty="0" smtClean="0"/>
              <a:t>into a </a:t>
            </a:r>
            <a:r>
              <a:rPr lang="en-US" sz="2000" dirty="0"/>
              <a:t>state whereby each is controlling </a:t>
            </a:r>
            <a:r>
              <a:rPr lang="en-US" sz="2000" dirty="0" smtClean="0"/>
              <a:t> </a:t>
            </a:r>
            <a:r>
              <a:rPr lang="en-US" sz="2000" dirty="0"/>
              <a:t>a resource that the other needs, is called </a:t>
            </a:r>
            <a:r>
              <a:rPr lang="en-US" sz="2000" b="1" dirty="0"/>
              <a:t>deadlock situation</a:t>
            </a:r>
            <a:r>
              <a:rPr lang="en-US" sz="2000" b="1" dirty="0" smtClean="0"/>
              <a:t>.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for example, suppose </a:t>
            </a:r>
            <a:r>
              <a:rPr lang="en-US" sz="2000" dirty="0"/>
              <a:t>2 pirates have each obtained half of a treasure map</a:t>
            </a:r>
            <a:r>
              <a:rPr lang="en-US" sz="2000" dirty="0" smtClean="0"/>
              <a:t>. Each pirate needs the other half of map to obtain the treasure, but neither will give up his half of the map</a:t>
            </a:r>
            <a:r>
              <a:rPr lang="en-US" sz="2400" dirty="0" smtClean="0"/>
              <a:t>. This is deadlock. 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/>
              <a:t>In software, deadlocks occur because one process holds a resource, file A, while requesting another, file B. At the same time, another process holds the 2nd </a:t>
            </a:r>
            <a:r>
              <a:rPr lang="en-US" sz="2000" dirty="0" smtClean="0"/>
              <a:t>resource</a:t>
            </a:r>
            <a:r>
              <a:rPr lang="en-US" sz="2000" dirty="0"/>
              <a:t>, file B, while requesting the first one, file A. In this s</a:t>
            </a:r>
            <a:r>
              <a:rPr lang="en-US" sz="2000" dirty="0" smtClean="0"/>
              <a:t>ituation</a:t>
            </a:r>
            <a:r>
              <a:rPr lang="en-US" sz="2000" dirty="0"/>
              <a:t>, both the processes will never get their desired resources to complete their </a:t>
            </a:r>
            <a:r>
              <a:rPr lang="en-US" sz="2000" dirty="0" smtClean="0"/>
              <a:t>tasks </a:t>
            </a:r>
            <a:r>
              <a:rPr lang="en-US" sz="2000" dirty="0"/>
              <a:t>&amp; remains in the deadlock state for ever</a:t>
            </a:r>
            <a:r>
              <a:rPr lang="en-US" sz="2000" dirty="0" smtClean="0"/>
              <a:t>.</a:t>
            </a:r>
          </a:p>
          <a:p>
            <a:pPr marL="857250" lvl="1" indent="-400050" algn="just"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000" dirty="0" smtClean="0"/>
              <a:t>Multithreaded programs are god candidates for deadlock because multiple threads can compete for shared resources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10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901" y="0"/>
            <a:ext cx="96312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Deadlock characterization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7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47772"/>
            <a:ext cx="12192000" cy="402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dirty="0" smtClean="0"/>
              <a:t>In a deadlock, processes never finish executing &amp; system resources are tied up, preventing other jobs from starting.</a:t>
            </a:r>
          </a:p>
          <a:p>
            <a:pPr marL="469900" indent="-298450" algn="just">
              <a:lnSpc>
                <a:spcPct val="100000"/>
              </a:lnSpc>
              <a:spcBef>
                <a:spcPts val="365"/>
              </a:spcBef>
              <a:buFont typeface="Wingdings" panose="05000000000000000000" pitchFamily="2" charset="2"/>
              <a:buChar char="Ø"/>
              <a:tabLst>
                <a:tab pos="240665" algn="l"/>
                <a:tab pos="241300" algn="l"/>
              </a:tabLst>
            </a:pPr>
            <a:r>
              <a:rPr lang="en-US" sz="2400" b="1" dirty="0" smtClean="0"/>
              <a:t>Necessary conditions</a:t>
            </a:r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dirty="0" smtClean="0"/>
              <a:t>Deadlock situation occurs only when the following 4 events happens simultaneously in a system</a:t>
            </a:r>
          </a:p>
          <a:p>
            <a:pPr marL="1085850" lvl="1" indent="-457200" algn="just">
              <a:spcBef>
                <a:spcPts val="365"/>
              </a:spcBef>
              <a:buAutoNum type="arabicParenR"/>
              <a:tabLst>
                <a:tab pos="240665" algn="l"/>
                <a:tab pos="241300" algn="l"/>
              </a:tabLst>
            </a:pPr>
            <a:r>
              <a:rPr lang="en-US" sz="2000" b="1" dirty="0" smtClean="0"/>
              <a:t>Mutual exclusion</a:t>
            </a:r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        only one process should use the resource at a time. (always, resource are non-sharable).</a:t>
            </a:r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        if another process requests that resource, requesting process must be delayed until the resource has         been released.</a:t>
            </a:r>
          </a:p>
          <a:p>
            <a:pPr marL="1085850" lvl="1" indent="-457200" algn="just">
              <a:spcBef>
                <a:spcPts val="365"/>
              </a:spcBef>
              <a:buAutoNum type="arabicParenR" startAt="2"/>
              <a:tabLst>
                <a:tab pos="240665" algn="l"/>
                <a:tab pos="241300" algn="l"/>
              </a:tabLst>
            </a:pPr>
            <a:r>
              <a:rPr lang="en-US" sz="2000" b="1" dirty="0" smtClean="0"/>
              <a:t>Hold </a:t>
            </a:r>
            <a:r>
              <a:rPr lang="en-US" sz="2000" b="1" dirty="0"/>
              <a:t>and </a:t>
            </a:r>
            <a:r>
              <a:rPr lang="en-US" sz="2000" b="1" dirty="0" smtClean="0"/>
              <a:t>Wait</a:t>
            </a:r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b="1" dirty="0"/>
              <a:t> </a:t>
            </a:r>
            <a:r>
              <a:rPr lang="en-US" sz="2000" b="1" dirty="0" smtClean="0"/>
              <a:t>        </a:t>
            </a:r>
            <a:r>
              <a:rPr lang="en-US" sz="2000" dirty="0" smtClean="0"/>
              <a:t>a process must be using or holding at least one resource &amp; waiting to acquire additional resources that are currently being held by other processes</a:t>
            </a:r>
          </a:p>
        </p:txBody>
      </p:sp>
    </p:spTree>
    <p:extLst>
      <p:ext uri="{BB962C8B-B14F-4D97-AF65-F5344CB8AC3E}">
        <p14:creationId xmlns:p14="http://schemas.microsoft.com/office/powerpoint/2010/main" val="40602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1901" y="0"/>
            <a:ext cx="96312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Deadlock characterization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90600"/>
            <a:ext cx="12192000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5850" lvl="1" indent="-457200" algn="just">
              <a:spcBef>
                <a:spcPts val="365"/>
              </a:spcBef>
              <a:buAutoNum type="arabicParenR" startAt="3"/>
              <a:tabLst>
                <a:tab pos="240665" algn="l"/>
                <a:tab pos="241300" algn="l"/>
              </a:tabLst>
            </a:pPr>
            <a:r>
              <a:rPr lang="en-US" sz="2000" b="1" dirty="0"/>
              <a:t>No pre-emption</a:t>
            </a:r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b="1" dirty="0"/>
              <a:t>        </a:t>
            </a:r>
            <a:r>
              <a:rPr lang="en-US" sz="2000" dirty="0"/>
              <a:t>resources cannot be pre-empted, i.e., a resource can be released only voluntarily by the process holding it, after that process has completed its task.</a:t>
            </a:r>
            <a:endParaRPr lang="en-US" sz="2000" b="1" dirty="0"/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endParaRPr lang="en-US" sz="2000" b="1" dirty="0" smtClean="0"/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b="1" dirty="0" smtClean="0"/>
              <a:t>4)     Circular wait</a:t>
            </a:r>
          </a:p>
          <a:p>
            <a:pPr marL="628650" lvl="1" algn="just">
              <a:spcBef>
                <a:spcPts val="365"/>
              </a:spcBef>
              <a:tabLst>
                <a:tab pos="240665" algn="l"/>
                <a:tab pos="241300" algn="l"/>
              </a:tabLst>
            </a:pPr>
            <a:r>
              <a:rPr lang="en-US" sz="2000" b="1" dirty="0" smtClean="0"/>
              <a:t>     </a:t>
            </a:r>
            <a:r>
              <a:rPr lang="en-US" sz="2000" dirty="0" smtClean="0"/>
              <a:t> A set of waiting processes { P0,P1,P2,……..</a:t>
            </a:r>
            <a:r>
              <a:rPr lang="en-US" sz="2000" dirty="0" err="1" smtClean="0"/>
              <a:t>Pn</a:t>
            </a:r>
            <a:r>
              <a:rPr lang="en-US" sz="2000" dirty="0" smtClean="0"/>
              <a:t>} must exist such that P0 is waiting for a resource held by P1, P1 is waiting for a resource held by P2, ……………Pn-1 is waiting for resource held by </a:t>
            </a:r>
            <a:r>
              <a:rPr lang="en-US" sz="2000" dirty="0" err="1" smtClean="0"/>
              <a:t>Pn</a:t>
            </a:r>
            <a:r>
              <a:rPr lang="en-US" sz="2000" dirty="0" smtClean="0"/>
              <a:t> and </a:t>
            </a:r>
            <a:r>
              <a:rPr lang="en-US" sz="2000" dirty="0" err="1" smtClean="0"/>
              <a:t>Pn</a:t>
            </a:r>
            <a:r>
              <a:rPr lang="en-US" sz="2000" dirty="0" smtClean="0"/>
              <a:t> is waiting for resource held by P0.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237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747" y="31191"/>
            <a:ext cx="867905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 smtClean="0"/>
              <a:t>Resource Allocation Graph</a:t>
            </a:r>
            <a:endParaRPr sz="2800" spc="-5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0" y="762000"/>
            <a:ext cx="12192000" cy="36933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Deadlocks can be described more efficiently through a directed graph called system </a:t>
            </a:r>
            <a:r>
              <a:rPr lang="en-US" b="1" dirty="0" smtClean="0"/>
              <a:t>resource allocation graph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This graph consists of set of vertices V and a set of edges 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Set of vertices/nodes are classified into 2 types</a:t>
            </a:r>
          </a:p>
          <a:p>
            <a:pPr marL="800100" lvl="1" indent="-342900">
              <a:buAutoNum type="arabicParenR"/>
            </a:pPr>
            <a:r>
              <a:rPr lang="en-US" sz="2000" dirty="0" smtClean="0"/>
              <a:t>Set of active processes, P={ P1, P2, P3, ……..</a:t>
            </a:r>
            <a:r>
              <a:rPr lang="en-US" sz="2000" dirty="0" err="1" smtClean="0"/>
              <a:t>Pn</a:t>
            </a:r>
            <a:r>
              <a:rPr lang="en-US" sz="2000" dirty="0" smtClean="0"/>
              <a:t> }</a:t>
            </a:r>
          </a:p>
          <a:p>
            <a:pPr marL="800100" lvl="1" indent="-342900">
              <a:buAutoNum type="arabicParenR"/>
            </a:pPr>
            <a:r>
              <a:rPr lang="en-US" sz="2000" dirty="0" smtClean="0"/>
              <a:t>Set of all resources, R= _ R1, R2, R3, ……….</a:t>
            </a:r>
            <a:r>
              <a:rPr lang="en-US" sz="2000" dirty="0" err="1" smtClean="0"/>
              <a:t>Rm</a:t>
            </a:r>
            <a:r>
              <a:rPr lang="en-US" sz="2000" dirty="0" smtClean="0"/>
              <a:t> }</a:t>
            </a:r>
            <a:endParaRPr lang="en-US" sz="2000" dirty="0"/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If any process Pi requests any resource </a:t>
            </a:r>
            <a:r>
              <a:rPr lang="en-US" sz="2000" dirty="0" err="1" smtClean="0"/>
              <a:t>Ri</a:t>
            </a:r>
            <a:r>
              <a:rPr lang="en-US" sz="2000" dirty="0" smtClean="0"/>
              <a:t>, then it is represented as Pi</a:t>
            </a:r>
            <a:r>
              <a:rPr lang="en-US" sz="2000" dirty="0" smtClean="0">
                <a:sym typeface="Wingdings" panose="05000000000000000000" pitchFamily="2" charset="2"/>
              </a:rPr>
              <a:t>Ri, that means, when Pi requests one instance of </a:t>
            </a:r>
            <a:r>
              <a:rPr lang="en-US" sz="2000" dirty="0" err="1" smtClean="0">
                <a:sym typeface="Wingdings" panose="05000000000000000000" pitchFamily="2" charset="2"/>
              </a:rPr>
              <a:t>Ri</a:t>
            </a:r>
            <a:r>
              <a:rPr lang="en-US" sz="2000" dirty="0" smtClean="0">
                <a:sym typeface="Wingdings" panose="05000000000000000000" pitchFamily="2" charset="2"/>
              </a:rPr>
              <a:t> then it is represented as PiRi and then Pi goes to waiting state to get one instance of </a:t>
            </a:r>
            <a:r>
              <a:rPr lang="en-US" sz="2000" dirty="0" err="1" smtClean="0">
                <a:sym typeface="Wingdings" panose="05000000000000000000" pitchFamily="2" charset="2"/>
              </a:rPr>
              <a:t>Ri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ym typeface="Wingdings" panose="05000000000000000000" pitchFamily="2" charset="2"/>
              </a:rPr>
              <a:t>If one instance of any resource </a:t>
            </a:r>
            <a:r>
              <a:rPr lang="en-US" sz="2000" dirty="0" err="1" smtClean="0">
                <a:sym typeface="Wingdings" panose="05000000000000000000" pitchFamily="2" charset="2"/>
              </a:rPr>
              <a:t>Ri</a:t>
            </a:r>
            <a:r>
              <a:rPr lang="en-US" sz="2000" dirty="0" smtClean="0">
                <a:sym typeface="Wingdings" panose="05000000000000000000" pitchFamily="2" charset="2"/>
              </a:rPr>
              <a:t> is allocated to any process Pi, then </a:t>
            </a:r>
            <a:r>
              <a:rPr lang="en-US" sz="2000" dirty="0">
                <a:sym typeface="Wingdings" panose="05000000000000000000" pitchFamily="2" charset="2"/>
              </a:rPr>
              <a:t>it is represented as </a:t>
            </a:r>
            <a:r>
              <a:rPr lang="en-US" sz="2000" dirty="0" err="1" smtClean="0">
                <a:sym typeface="Wingdings" panose="05000000000000000000" pitchFamily="2" charset="2"/>
              </a:rPr>
              <a:t>RiPi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ym typeface="Wingdings" panose="05000000000000000000" pitchFamily="2" charset="2"/>
              </a:rPr>
              <a:t>A directed edge </a:t>
            </a:r>
            <a:r>
              <a:rPr lang="en-US" sz="2000" dirty="0"/>
              <a:t>Pi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ym typeface="Wingdings" panose="05000000000000000000" pitchFamily="2" charset="2"/>
              </a:rPr>
              <a:t>Ri is called </a:t>
            </a:r>
            <a:r>
              <a:rPr lang="en-US" sz="2000" b="1" dirty="0" smtClean="0">
                <a:sym typeface="Wingdings" panose="05000000000000000000" pitchFamily="2" charset="2"/>
              </a:rPr>
              <a:t>request edge </a:t>
            </a:r>
            <a:r>
              <a:rPr lang="en-US" sz="2000" dirty="0" smtClean="0">
                <a:sym typeface="Wingdings" panose="05000000000000000000" pitchFamily="2" charset="2"/>
              </a:rPr>
              <a:t> and a directed edge </a:t>
            </a:r>
            <a:r>
              <a:rPr lang="en-US" sz="2000" dirty="0" err="1">
                <a:sym typeface="Wingdings" panose="05000000000000000000" pitchFamily="2" charset="2"/>
              </a:rPr>
              <a:t>RiPi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is called </a:t>
            </a:r>
            <a:r>
              <a:rPr lang="en-US" sz="2000" b="1" dirty="0" smtClean="0">
                <a:sym typeface="Wingdings" panose="05000000000000000000" pitchFamily="2" charset="2"/>
              </a:rPr>
              <a:t>assignment edge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ym typeface="Wingdings" panose="05000000000000000000" pitchFamily="2" charset="2"/>
              </a:rPr>
              <a:t>In this graph, processes are represented as circle &amp; resources are represented as rectangle with some dots.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ym typeface="Wingdings" panose="05000000000000000000" pitchFamily="2" charset="2"/>
              </a:rPr>
              <a:t>This dots represents number of instances of that particular resource</a:t>
            </a:r>
            <a:endParaRPr lang="en-US" sz="2000" dirty="0" smtClean="0"/>
          </a:p>
        </p:txBody>
      </p:sp>
      <p:sp>
        <p:nvSpPr>
          <p:cNvPr id="3" name="object 3"/>
          <p:cNvSpPr txBox="1"/>
          <p:nvPr/>
        </p:nvSpPr>
        <p:spPr>
          <a:xfrm>
            <a:off x="11933808" y="6508812"/>
            <a:ext cx="175260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9"/>
              </a:lnSpc>
            </a:pPr>
            <a:fld id="{81D60167-4931-47E6-BA6A-407CBD079E47}" type="slidenum">
              <a:rPr sz="1400" b="1" spc="-5" dirty="0">
                <a:latin typeface="Arial"/>
                <a:cs typeface="Arial"/>
              </a:rPr>
              <a:pPr marL="38100">
                <a:lnSpc>
                  <a:spcPts val="1639"/>
                </a:lnSpc>
              </a:pPr>
              <a:t>9</a:t>
            </a:fld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8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37590</TotalTime>
  <Words>3702</Words>
  <Application>Microsoft Office PowerPoint</Application>
  <PresentationFormat>Custom</PresentationFormat>
  <Paragraphs>391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Module-3</vt:lpstr>
      <vt:lpstr>Contents :</vt:lpstr>
      <vt:lpstr>Deadlocks----System Model</vt:lpstr>
      <vt:lpstr>Deadlocks----System Model</vt:lpstr>
      <vt:lpstr>Deadlocks----System Model</vt:lpstr>
      <vt:lpstr>Deadlocks----System Model</vt:lpstr>
      <vt:lpstr>Deadlock characterization</vt:lpstr>
      <vt:lpstr>Deadlock characterization</vt:lpstr>
      <vt:lpstr>Resource Allocation Graph</vt:lpstr>
      <vt:lpstr>Resource Allocation Graph</vt:lpstr>
      <vt:lpstr>Resource Allocation Graph</vt:lpstr>
      <vt:lpstr>Resource Allocation Graph</vt:lpstr>
      <vt:lpstr>Methods for handling deadlocks</vt:lpstr>
      <vt:lpstr>Deadlock prevention</vt:lpstr>
      <vt:lpstr>Deadlock prevention</vt:lpstr>
      <vt:lpstr>Deadlock prevention</vt:lpstr>
      <vt:lpstr>Deadlock prevention</vt:lpstr>
      <vt:lpstr>Deadlock prevention-----circular wait contd</vt:lpstr>
      <vt:lpstr>Deadlock avoidance</vt:lpstr>
      <vt:lpstr>Deadlock prevention-----circular wait contd</vt:lpstr>
      <vt:lpstr>Deadlock avoidance</vt:lpstr>
      <vt:lpstr>Deadlock avoidance</vt:lpstr>
      <vt:lpstr>Resource allocation graph algorithm</vt:lpstr>
      <vt:lpstr>Resource allocation graph algorithm</vt:lpstr>
      <vt:lpstr>Bankers algorithm</vt:lpstr>
      <vt:lpstr>Bankers algorithm</vt:lpstr>
      <vt:lpstr>Bankers algorithm</vt:lpstr>
      <vt:lpstr>Bankers algorithm</vt:lpstr>
      <vt:lpstr>Bankers algorithm</vt:lpstr>
      <vt:lpstr>Bankers algorithm</vt:lpstr>
      <vt:lpstr>Bankers algorithm</vt:lpstr>
      <vt:lpstr>Bankers algorithm</vt:lpstr>
      <vt:lpstr>Bankers algorithm</vt:lpstr>
      <vt:lpstr>Bankers algorithm</vt:lpstr>
      <vt:lpstr>Bankers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Deadlock Detection</vt:lpstr>
      <vt:lpstr>Deadlock Detection</vt:lpstr>
      <vt:lpstr>Deadlock Detection</vt:lpstr>
      <vt:lpstr>Deadlock Detection</vt:lpstr>
      <vt:lpstr>Deadlock Detection</vt:lpstr>
      <vt:lpstr>Deadlock Detection</vt:lpstr>
      <vt:lpstr>Deadlock Detection</vt:lpstr>
      <vt:lpstr>Deadlock Detection</vt:lpstr>
      <vt:lpstr>Recovery from Deadlock-Process Termination</vt:lpstr>
      <vt:lpstr>Recovery from Deadlock-Resource Preemption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Threads</dc:title>
  <dc:creator>Windows User</dc:creator>
  <cp:lastModifiedBy>user</cp:lastModifiedBy>
  <cp:revision>245</cp:revision>
  <dcterms:created xsi:type="dcterms:W3CDTF">2021-08-18T06:33:19Z</dcterms:created>
  <dcterms:modified xsi:type="dcterms:W3CDTF">2023-04-28T08:49:11Z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2021-08-18T00:00:00Z</vt:filetime>
  </property>
</Properties>
</file>